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harm" panose="020B0604020202020204" charset="-34"/>
      <p:regular r:id="rId26"/>
      <p:bold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8" roundtripDataSignature="AMtx7mgC+aaqqAV0aDAahc4maEH5bB72f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30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637ae5de82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2637ae5de82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2637ae5de82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g2637ae5de82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637ae5de82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2637ae5de82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637ae5de82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2637ae5de82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2637ae5de82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2637ae5de82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637ae5de82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g2637ae5de82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63948f53c9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263948f53c9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637ae5de82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2637ae5de82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637ae5de8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2637ae5de8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637ae5de82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2637ae5de82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637ae5de82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2637ae5de82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2637ae5de82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2637ae5de82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637ae5de82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2637ae5de82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5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4" name="Google Shape;44;p15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1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1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47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8000"/>
              <a:buFont typeface="Arial"/>
              <a:buNone/>
            </a:pPr>
            <a:r>
              <a:rPr lang="en-US" sz="8700" b="1">
                <a:latin typeface="Charm"/>
                <a:ea typeface="Charm"/>
                <a:cs typeface="Charm"/>
                <a:sym typeface="Charm"/>
              </a:rPr>
              <a:t>Saint Joseph’s Church</a:t>
            </a:r>
            <a:br>
              <a:rPr lang="en-US" sz="8700" b="1">
                <a:latin typeface="Charm"/>
                <a:ea typeface="Charm"/>
                <a:cs typeface="Charm"/>
                <a:sym typeface="Charm"/>
              </a:rPr>
            </a:br>
            <a:r>
              <a:rPr lang="en-US" sz="8700" b="1">
                <a:latin typeface="Charm"/>
                <a:ea typeface="Charm"/>
                <a:cs typeface="Charm"/>
                <a:sym typeface="Charm"/>
              </a:rPr>
              <a:t>Saint John the Baptist</a:t>
            </a:r>
            <a:endParaRPr sz="6700">
              <a:latin typeface="Charm"/>
              <a:ea typeface="Charm"/>
              <a:cs typeface="Charm"/>
              <a:sym typeface="Charm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CCCC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637ae5de82_0_41"/>
          <p:cNvSpPr txBox="1">
            <a:spLocks noGrp="1"/>
          </p:cNvSpPr>
          <p:nvPr>
            <p:ph type="title"/>
          </p:nvPr>
        </p:nvSpPr>
        <p:spPr>
          <a:xfrm>
            <a:off x="1561425" y="1612450"/>
            <a:ext cx="8052000" cy="78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g2637ae5de82_0_41"/>
          <p:cNvSpPr txBox="1">
            <a:spLocks noGrp="1"/>
          </p:cNvSpPr>
          <p:nvPr>
            <p:ph type="body" idx="1"/>
          </p:nvPr>
        </p:nvSpPr>
        <p:spPr>
          <a:xfrm>
            <a:off x="1918600" y="2367650"/>
            <a:ext cx="4101300" cy="380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g2637ae5de82_0_41"/>
          <p:cNvSpPr txBox="1">
            <a:spLocks noGrp="1"/>
          </p:cNvSpPr>
          <p:nvPr>
            <p:ph type="body" idx="2"/>
          </p:nvPr>
        </p:nvSpPr>
        <p:spPr>
          <a:xfrm>
            <a:off x="6172200" y="2745250"/>
            <a:ext cx="2543100" cy="252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0" name="Google Shape;140;g2637ae5de82_0_41" descr="A crowd of people at night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311430" y="350405"/>
            <a:ext cx="9271500" cy="61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58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ct val="80816"/>
              <a:buFont typeface="Arial"/>
              <a:buNone/>
            </a:pPr>
            <a:endParaRPr sz="5444">
              <a:solidFill>
                <a:srgbClr val="212121"/>
              </a:solidFill>
              <a:latin typeface="Charm"/>
              <a:ea typeface="Charm"/>
              <a:cs typeface="Charm"/>
              <a:sym typeface="Charm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ct val="80816"/>
              <a:buFont typeface="Arial"/>
              <a:buNone/>
            </a:pPr>
            <a:r>
              <a:rPr lang="en-US" sz="5444" i="0" u="none" strike="noStrike">
                <a:solidFill>
                  <a:srgbClr val="212121"/>
                </a:solidFill>
                <a:latin typeface="Charm"/>
                <a:ea typeface="Charm"/>
                <a:cs typeface="Charm"/>
                <a:sym typeface="Charm"/>
              </a:rPr>
              <a:t>“Pay careful attention to yourselves, </a:t>
            </a:r>
            <a:endParaRPr sz="5444" i="0" u="none" strike="noStrike">
              <a:solidFill>
                <a:srgbClr val="212121"/>
              </a:solidFill>
              <a:latin typeface="Charm"/>
              <a:ea typeface="Charm"/>
              <a:cs typeface="Charm"/>
              <a:sym typeface="Charm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ct val="80816"/>
              <a:buFont typeface="Arial"/>
              <a:buNone/>
            </a:pPr>
            <a:r>
              <a:rPr lang="en-US" sz="5444" i="0" u="none" strike="noStrike">
                <a:solidFill>
                  <a:srgbClr val="212121"/>
                </a:solidFill>
                <a:latin typeface="Charm"/>
                <a:ea typeface="Charm"/>
                <a:cs typeface="Charm"/>
                <a:sym typeface="Charm"/>
              </a:rPr>
              <a:t>and to all the flock, </a:t>
            </a:r>
            <a:endParaRPr sz="5444" i="0" u="none" strike="noStrike">
              <a:solidFill>
                <a:srgbClr val="212121"/>
              </a:solidFill>
              <a:latin typeface="Charm"/>
              <a:ea typeface="Charm"/>
              <a:cs typeface="Charm"/>
              <a:sym typeface="Charm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ct val="80816"/>
              <a:buFont typeface="Arial"/>
              <a:buNone/>
            </a:pPr>
            <a:r>
              <a:rPr lang="en-US" sz="5444" i="0" u="none" strike="noStrike">
                <a:solidFill>
                  <a:srgbClr val="212121"/>
                </a:solidFill>
                <a:latin typeface="Charm"/>
                <a:ea typeface="Charm"/>
                <a:cs typeface="Charm"/>
                <a:sym typeface="Charm"/>
              </a:rPr>
              <a:t>in which the Holy Spirit made you overseers, </a:t>
            </a:r>
            <a:endParaRPr sz="5444" i="0" u="none" strike="noStrike">
              <a:solidFill>
                <a:srgbClr val="212121"/>
              </a:solidFill>
              <a:latin typeface="Charm"/>
              <a:ea typeface="Charm"/>
              <a:cs typeface="Charm"/>
              <a:sym typeface="Charm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ct val="80816"/>
              <a:buFont typeface="Arial"/>
              <a:buNone/>
            </a:pPr>
            <a:r>
              <a:rPr lang="en-US" sz="5444" i="0" u="none" strike="noStrike">
                <a:solidFill>
                  <a:srgbClr val="212121"/>
                </a:solidFill>
                <a:latin typeface="Charm"/>
                <a:ea typeface="Charm"/>
                <a:cs typeface="Charm"/>
                <a:sym typeface="Charm"/>
              </a:rPr>
              <a:t>to care for the Church of God."</a:t>
            </a:r>
            <a:r>
              <a:rPr lang="en-US" sz="5444" b="0" i="0" u="none" strike="noStrik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5444" b="0" i="0" u="none" strike="noStrike">
              <a:solidFill>
                <a:srgbClr val="21212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ct val="100000"/>
              <a:buFont typeface="Arial"/>
              <a:buNone/>
            </a:pPr>
            <a:endParaRPr>
              <a:solidFill>
                <a:srgbClr val="21212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ct val="100000"/>
              <a:buFont typeface="Arial"/>
              <a:buNone/>
            </a:pPr>
            <a:endParaRPr>
              <a:solidFill>
                <a:srgbClr val="21212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ct val="111235"/>
              <a:buFont typeface="Arial"/>
              <a:buNone/>
            </a:pPr>
            <a:br>
              <a:rPr lang="en-US" b="0" i="0" u="none" strike="noStrik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955" i="0" u="none" strike="noStrike">
                <a:solidFill>
                  <a:srgbClr val="212121"/>
                </a:solidFill>
                <a:latin typeface="Charm"/>
                <a:ea typeface="Charm"/>
                <a:cs typeface="Charm"/>
                <a:sym typeface="Charm"/>
              </a:rPr>
              <a:t>Acts 20:28</a:t>
            </a:r>
            <a:endParaRPr sz="3955">
              <a:latin typeface="Charm"/>
              <a:ea typeface="Charm"/>
              <a:cs typeface="Charm"/>
              <a:sym typeface="Charm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5CD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637ae5de82_0_24"/>
          <p:cNvSpPr txBox="1">
            <a:spLocks noGrp="1"/>
          </p:cNvSpPr>
          <p:nvPr>
            <p:ph type="title"/>
          </p:nvPr>
        </p:nvSpPr>
        <p:spPr>
          <a:xfrm rot="10800000" flipH="1">
            <a:off x="1273950" y="632850"/>
            <a:ext cx="9644100" cy="53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br>
              <a:rPr lang="en-US">
                <a:latin typeface="Arial"/>
                <a:ea typeface="Arial"/>
                <a:cs typeface="Arial"/>
                <a:sym typeface="Arial"/>
              </a:rPr>
            </a:br>
            <a:br>
              <a:rPr lang="en-US">
                <a:latin typeface="Arial"/>
                <a:ea typeface="Arial"/>
                <a:cs typeface="Arial"/>
                <a:sym typeface="Arial"/>
              </a:rPr>
            </a:br>
            <a:endParaRPr/>
          </a:p>
        </p:txBody>
      </p:sp>
      <p:pic>
        <p:nvPicPr>
          <p:cNvPr id="151" name="Google Shape;151;g2637ae5de82_0_24" descr="A group of people in a church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717728" y="278995"/>
            <a:ext cx="4201500" cy="630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637ae5de82_0_49"/>
          <p:cNvSpPr txBox="1">
            <a:spLocks noGrp="1"/>
          </p:cNvSpPr>
          <p:nvPr>
            <p:ph type="title"/>
          </p:nvPr>
        </p:nvSpPr>
        <p:spPr>
          <a:xfrm>
            <a:off x="2388050" y="1347100"/>
            <a:ext cx="6786600" cy="343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g2637ae5de82_0_49"/>
          <p:cNvSpPr txBox="1">
            <a:spLocks noGrp="1"/>
          </p:cNvSpPr>
          <p:nvPr>
            <p:ph type="body" idx="1"/>
          </p:nvPr>
        </p:nvSpPr>
        <p:spPr>
          <a:xfrm>
            <a:off x="2898325" y="2010450"/>
            <a:ext cx="6949800" cy="2561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8" name="Google Shape;158;g2637ae5de82_0_49" descr="A group of people sitting in chairs&#10;&#10;Description automatically generated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434525" y="511200"/>
            <a:ext cx="7413600" cy="556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637ae5de82_0_55"/>
          <p:cNvSpPr txBox="1">
            <a:spLocks noGrp="1"/>
          </p:cNvSpPr>
          <p:nvPr>
            <p:ph type="body" idx="1"/>
          </p:nvPr>
        </p:nvSpPr>
        <p:spPr>
          <a:xfrm>
            <a:off x="377600" y="346975"/>
            <a:ext cx="10976100" cy="5829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4800">
              <a:latin typeface="Charm"/>
              <a:ea typeface="Charm"/>
              <a:cs typeface="Charm"/>
              <a:sym typeface="Charm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4800">
              <a:latin typeface="Charm"/>
              <a:ea typeface="Charm"/>
              <a:cs typeface="Charm"/>
              <a:sym typeface="Charm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4800">
                <a:latin typeface="Charm"/>
                <a:ea typeface="Charm"/>
                <a:cs typeface="Charm"/>
                <a:sym typeface="Charm"/>
              </a:rPr>
              <a:t> </a:t>
            </a:r>
            <a:r>
              <a:rPr lang="en-US" sz="5000">
                <a:latin typeface="Charm"/>
                <a:ea typeface="Charm"/>
                <a:cs typeface="Charm"/>
                <a:sym typeface="Charm"/>
              </a:rPr>
              <a:t>“Love the Lord your God with all your heart,</a:t>
            </a:r>
            <a:endParaRPr sz="5000">
              <a:latin typeface="Charm"/>
              <a:ea typeface="Charm"/>
              <a:cs typeface="Charm"/>
              <a:sym typeface="Charm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5000">
                <a:latin typeface="Charm"/>
                <a:ea typeface="Charm"/>
                <a:cs typeface="Charm"/>
                <a:sym typeface="Charm"/>
              </a:rPr>
              <a:t>        and with all your soul</a:t>
            </a:r>
            <a:endParaRPr sz="5000">
              <a:latin typeface="Charm"/>
              <a:ea typeface="Charm"/>
              <a:cs typeface="Charm"/>
              <a:sym typeface="Charm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5000">
                <a:latin typeface="Charm"/>
                <a:ea typeface="Charm"/>
                <a:cs typeface="Charm"/>
                <a:sym typeface="Charm"/>
              </a:rPr>
              <a:t>             and with all your mind </a:t>
            </a:r>
            <a:endParaRPr sz="5000">
              <a:latin typeface="Charm"/>
              <a:ea typeface="Charm"/>
              <a:cs typeface="Charm"/>
              <a:sym typeface="Charm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5000">
                <a:latin typeface="Charm"/>
                <a:ea typeface="Charm"/>
                <a:cs typeface="Charm"/>
                <a:sym typeface="Charm"/>
              </a:rPr>
              <a:t>                  and with all your strength.”</a:t>
            </a:r>
            <a:endParaRPr sz="5000">
              <a:latin typeface="Charm"/>
              <a:ea typeface="Charm"/>
              <a:cs typeface="Charm"/>
              <a:sym typeface="Charm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5000">
              <a:latin typeface="Charm"/>
              <a:ea typeface="Charm"/>
              <a:cs typeface="Charm"/>
              <a:sym typeface="Charm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700">
                <a:latin typeface="Charm"/>
                <a:ea typeface="Charm"/>
                <a:cs typeface="Charm"/>
                <a:sym typeface="Charm"/>
              </a:rPr>
              <a:t>								   	Mark 12:30</a:t>
            </a:r>
            <a:endParaRPr sz="3700">
              <a:latin typeface="Charm"/>
              <a:ea typeface="Charm"/>
              <a:cs typeface="Charm"/>
              <a:sym typeface="Charm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2E9"/>
        </a:solid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637ae5de82_0_60"/>
          <p:cNvSpPr txBox="1">
            <a:spLocks noGrp="1"/>
          </p:cNvSpPr>
          <p:nvPr>
            <p:ph type="title"/>
          </p:nvPr>
        </p:nvSpPr>
        <p:spPr>
          <a:xfrm>
            <a:off x="3031000" y="1398125"/>
            <a:ext cx="5021100" cy="292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g2637ae5de82_0_60"/>
          <p:cNvSpPr txBox="1">
            <a:spLocks noGrp="1"/>
          </p:cNvSpPr>
          <p:nvPr>
            <p:ph type="body" idx="1"/>
          </p:nvPr>
        </p:nvSpPr>
        <p:spPr>
          <a:xfrm>
            <a:off x="2030875" y="3735150"/>
            <a:ext cx="7051800" cy="2441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0" name="Google Shape;170;g2637ae5de82_0_60" descr="A group of children sitting on the floor in a classroom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711953" y="509098"/>
            <a:ext cx="8768100" cy="583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2637ae5de82_0_65"/>
          <p:cNvSpPr txBox="1">
            <a:spLocks noGrp="1"/>
          </p:cNvSpPr>
          <p:nvPr>
            <p:ph type="title"/>
          </p:nvPr>
        </p:nvSpPr>
        <p:spPr>
          <a:xfrm>
            <a:off x="4459750" y="2081900"/>
            <a:ext cx="2857500" cy="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ct val="100000"/>
              <a:buFont typeface="Arial"/>
              <a:buNone/>
            </a:pPr>
            <a:endParaRPr>
              <a:latin typeface="Charm"/>
              <a:ea typeface="Charm"/>
              <a:cs typeface="Charm"/>
              <a:sym typeface="Charm"/>
            </a:endParaRPr>
          </a:p>
        </p:txBody>
      </p:sp>
      <p:pic>
        <p:nvPicPr>
          <p:cNvPr id="176" name="Google Shape;176;g2637ae5de82_0_65" descr="A group of kids making crafts&#10;&#10;Description automatically generated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3735150" y="204150"/>
            <a:ext cx="4837500" cy="644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/>
        </a:soli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63948f53c9_1_5"/>
          <p:cNvSpPr txBox="1">
            <a:spLocks noGrp="1"/>
          </p:cNvSpPr>
          <p:nvPr>
            <p:ph type="body" idx="2"/>
          </p:nvPr>
        </p:nvSpPr>
        <p:spPr>
          <a:xfrm flipH="1">
            <a:off x="2093850" y="722700"/>
            <a:ext cx="8004300" cy="5412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62500" lnSpcReduction="20000"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7460">
              <a:latin typeface="Charm"/>
              <a:ea typeface="Charm"/>
              <a:cs typeface="Charm"/>
              <a:sym typeface="Charm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7460">
                <a:latin typeface="Charm"/>
                <a:ea typeface="Charm"/>
                <a:cs typeface="Charm"/>
                <a:sym typeface="Charm"/>
              </a:rPr>
              <a:t>“Let the little children come to Me,</a:t>
            </a:r>
            <a:endParaRPr sz="7460">
              <a:latin typeface="Charm"/>
              <a:ea typeface="Charm"/>
              <a:cs typeface="Charm"/>
              <a:sym typeface="Charm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7460">
                <a:latin typeface="Charm"/>
                <a:ea typeface="Charm"/>
                <a:cs typeface="Charm"/>
                <a:sym typeface="Charm"/>
              </a:rPr>
              <a:t>       and do not hinder them,</a:t>
            </a:r>
            <a:endParaRPr sz="7460">
              <a:latin typeface="Charm"/>
              <a:ea typeface="Charm"/>
              <a:cs typeface="Charm"/>
              <a:sym typeface="Charm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7460">
                <a:latin typeface="Charm"/>
                <a:ea typeface="Charm"/>
                <a:cs typeface="Charm"/>
                <a:sym typeface="Charm"/>
              </a:rPr>
              <a:t>       for the kingdom of God</a:t>
            </a:r>
            <a:endParaRPr sz="7460">
              <a:latin typeface="Charm"/>
              <a:ea typeface="Charm"/>
              <a:cs typeface="Charm"/>
              <a:sym typeface="Charm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7460">
                <a:latin typeface="Charm"/>
                <a:ea typeface="Charm"/>
                <a:cs typeface="Charm"/>
                <a:sym typeface="Charm"/>
              </a:rPr>
              <a:t>            belongs to them.”</a:t>
            </a:r>
            <a:endParaRPr sz="7460">
              <a:latin typeface="Charm"/>
              <a:ea typeface="Charm"/>
              <a:cs typeface="Charm"/>
              <a:sym typeface="Charm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6980">
              <a:latin typeface="Charm"/>
              <a:ea typeface="Charm"/>
              <a:cs typeface="Charm"/>
              <a:sym typeface="Charm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4800">
              <a:latin typeface="Charm"/>
              <a:ea typeface="Charm"/>
              <a:cs typeface="Charm"/>
              <a:sym typeface="Charm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4800">
              <a:latin typeface="Charm"/>
              <a:ea typeface="Charm"/>
              <a:cs typeface="Charm"/>
              <a:sym typeface="Charm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4800">
                <a:latin typeface="Charm"/>
                <a:ea typeface="Charm"/>
                <a:cs typeface="Charm"/>
                <a:sym typeface="Charm"/>
              </a:rPr>
              <a:t>                         Matthew 19:14</a:t>
            </a:r>
            <a:endParaRPr sz="4800">
              <a:latin typeface="Charm"/>
              <a:ea typeface="Charm"/>
              <a:cs typeface="Charm"/>
              <a:sym typeface="Charm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637ae5de82_0_72"/>
          <p:cNvSpPr txBox="1">
            <a:spLocks noGrp="1"/>
          </p:cNvSpPr>
          <p:nvPr>
            <p:ph type="title"/>
          </p:nvPr>
        </p:nvSpPr>
        <p:spPr>
          <a:xfrm>
            <a:off x="4643450" y="1326700"/>
            <a:ext cx="4592400" cy="36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g2637ae5de82_0_72"/>
          <p:cNvSpPr txBox="1">
            <a:spLocks noGrp="1"/>
          </p:cNvSpPr>
          <p:nvPr>
            <p:ph type="body" idx="1"/>
          </p:nvPr>
        </p:nvSpPr>
        <p:spPr>
          <a:xfrm>
            <a:off x="3663725" y="3337150"/>
            <a:ext cx="5245500" cy="2839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8" name="Google Shape;188;g2637ae5de82_0_7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13215" b="7026"/>
          <a:stretch/>
        </p:blipFill>
        <p:spPr>
          <a:xfrm>
            <a:off x="3301250" y="104400"/>
            <a:ext cx="6669300" cy="664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8"/>
          <p:cNvSpPr txBox="1">
            <a:spLocks noGrp="1"/>
          </p:cNvSpPr>
          <p:nvPr>
            <p:ph type="title"/>
          </p:nvPr>
        </p:nvSpPr>
        <p:spPr>
          <a:xfrm>
            <a:off x="838200" y="1004341"/>
            <a:ext cx="10515600" cy="4706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ct val="100000"/>
              <a:buFont typeface="Arial"/>
              <a:buNone/>
            </a:pPr>
            <a:r>
              <a:rPr lang="en-US" sz="6600" b="1" i="0" u="none" strike="noStrike">
                <a:latin typeface="Charm"/>
                <a:ea typeface="Charm"/>
                <a:cs typeface="Charm"/>
                <a:sym typeface="Charm"/>
              </a:rPr>
              <a:t>NOT </a:t>
            </a:r>
            <a:endParaRPr sz="6600" b="1" i="0" u="none" strike="noStrike">
              <a:latin typeface="Charm"/>
              <a:ea typeface="Charm"/>
              <a:cs typeface="Charm"/>
              <a:sym typeface="Charm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ct val="100000"/>
              <a:buFont typeface="Arial"/>
              <a:buNone/>
            </a:pPr>
            <a:r>
              <a:rPr lang="en-US" sz="6600" i="0" u="none" strike="noStrike">
                <a:latin typeface="Charm"/>
                <a:ea typeface="Charm"/>
                <a:cs typeface="Charm"/>
                <a:sym typeface="Charm"/>
              </a:rPr>
              <a:t>Just another meeting</a:t>
            </a:r>
            <a:r>
              <a:rPr lang="en-US" sz="6600">
                <a:latin typeface="Charm"/>
                <a:ea typeface="Charm"/>
                <a:cs typeface="Charm"/>
                <a:sym typeface="Charm"/>
              </a:rPr>
              <a:t>…</a:t>
            </a:r>
            <a:endParaRPr sz="6600" i="0" u="none" strike="noStrike">
              <a:latin typeface="Charm"/>
              <a:ea typeface="Charm"/>
              <a:cs typeface="Charm"/>
              <a:sym typeface="Charm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ct val="100000"/>
              <a:buFont typeface="Arial"/>
              <a:buNone/>
            </a:pPr>
            <a:br>
              <a:rPr lang="en-US" sz="6600">
                <a:latin typeface="Charm"/>
                <a:ea typeface="Charm"/>
                <a:cs typeface="Charm"/>
                <a:sym typeface="Charm"/>
              </a:rPr>
            </a:br>
            <a:r>
              <a:rPr lang="en-US" sz="6600" i="0" u="none" strike="noStrike">
                <a:latin typeface="Charm"/>
                <a:ea typeface="Charm"/>
                <a:cs typeface="Charm"/>
                <a:sym typeface="Charm"/>
              </a:rPr>
              <a:t>An Extraordinary meeting!</a:t>
            </a:r>
            <a:br>
              <a:rPr lang="en-US" sz="6600">
                <a:latin typeface="Charm"/>
                <a:ea typeface="Charm"/>
                <a:cs typeface="Charm"/>
                <a:sym typeface="Charm"/>
              </a:rPr>
            </a:br>
            <a:br>
              <a:rPr lang="en-US" sz="6600" b="1">
                <a:latin typeface="Charm"/>
                <a:ea typeface="Charm"/>
                <a:cs typeface="Charm"/>
                <a:sym typeface="Charm"/>
              </a:rPr>
            </a:br>
            <a:r>
              <a:rPr lang="en-US" sz="9155" b="1" i="0" u="none" strike="noStrike">
                <a:latin typeface="Charm"/>
                <a:ea typeface="Charm"/>
                <a:cs typeface="Charm"/>
                <a:sym typeface="Charm"/>
              </a:rPr>
              <a:t>Hallelujah!</a:t>
            </a:r>
            <a:endParaRPr sz="9155" b="1">
              <a:latin typeface="Charm"/>
              <a:ea typeface="Charm"/>
              <a:cs typeface="Charm"/>
              <a:sym typeface="Charm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CCCC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637ae5de82_0_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>
                <a:latin typeface="Charm"/>
                <a:ea typeface="Charm"/>
                <a:cs typeface="Charm"/>
                <a:sym typeface="Charm"/>
              </a:rPr>
              <a:t>Just</a:t>
            </a:r>
            <a:r>
              <a:rPr lang="en-US" sz="6800">
                <a:latin typeface="Charm"/>
                <a:ea typeface="Charm"/>
                <a:cs typeface="Charm"/>
                <a:sym typeface="Charm"/>
              </a:rPr>
              <a:t> </a:t>
            </a:r>
            <a:endParaRPr sz="8200">
              <a:latin typeface="Charm"/>
              <a:ea typeface="Charm"/>
              <a:cs typeface="Charm"/>
              <a:sym typeface="Char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700">
                <a:latin typeface="Charm"/>
                <a:ea typeface="Charm"/>
                <a:cs typeface="Charm"/>
                <a:sym typeface="Charm"/>
              </a:rPr>
              <a:t>Another Meeting…</a:t>
            </a:r>
            <a:endParaRPr sz="7700">
              <a:latin typeface="Charm"/>
              <a:ea typeface="Charm"/>
              <a:cs typeface="Charm"/>
              <a:sym typeface="Charm"/>
            </a:endParaRPr>
          </a:p>
        </p:txBody>
      </p:sp>
      <p:sp>
        <p:nvSpPr>
          <p:cNvPr id="90" name="Google Shape;90;g2637ae5de82_0_0"/>
          <p:cNvSpPr txBox="1">
            <a:spLocks noGrp="1"/>
          </p:cNvSpPr>
          <p:nvPr>
            <p:ph type="subTitle" idx="1"/>
          </p:nvPr>
        </p:nvSpPr>
        <p:spPr>
          <a:xfrm>
            <a:off x="673550" y="3602050"/>
            <a:ext cx="10644300" cy="165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Presented by The Benedictine Communities of St. Joseph and St. John the Baptist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"/>
          <p:cNvSpPr txBox="1">
            <a:spLocks noGrp="1"/>
          </p:cNvSpPr>
          <p:nvPr>
            <p:ph type="title"/>
          </p:nvPr>
        </p:nvSpPr>
        <p:spPr>
          <a:xfrm>
            <a:off x="-3631750" y="1326700"/>
            <a:ext cx="294600" cy="3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7894"/>
              <a:buFont typeface="Arial"/>
              <a:buNone/>
            </a:pPr>
            <a:endParaRPr sz="7600">
              <a:latin typeface="Charm"/>
              <a:ea typeface="Charm"/>
              <a:cs typeface="Charm"/>
              <a:sym typeface="Charm"/>
            </a:endParaRPr>
          </a:p>
        </p:txBody>
      </p:sp>
      <p:pic>
        <p:nvPicPr>
          <p:cNvPr id="96" name="Google Shape;96;p2" descr="A church with a tall tower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2379200" y="510277"/>
            <a:ext cx="7286400" cy="546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637ae5de82_0_5"/>
          <p:cNvSpPr txBox="1">
            <a:spLocks noGrp="1"/>
          </p:cNvSpPr>
          <p:nvPr>
            <p:ph type="body" idx="2"/>
          </p:nvPr>
        </p:nvSpPr>
        <p:spPr>
          <a:xfrm>
            <a:off x="5184325" y="5766025"/>
            <a:ext cx="3725100" cy="410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lnSpcReduction="20000"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2" name="Google Shape;102;g2637ae5de82_0_5" descr="A group of people in a parking lot&#10;&#10;Description automatically generated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182200" y="428750"/>
            <a:ext cx="7827600" cy="587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D1DC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637ae5de82_0_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8200">
                <a:latin typeface="Charm"/>
                <a:ea typeface="Charm"/>
                <a:cs typeface="Charm"/>
                <a:sym typeface="Charm"/>
              </a:rPr>
              <a:t>“Take courage, it is I. </a:t>
            </a:r>
            <a:endParaRPr sz="8200">
              <a:latin typeface="Charm"/>
              <a:ea typeface="Charm"/>
              <a:cs typeface="Charm"/>
              <a:sym typeface="Charm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8200">
                <a:latin typeface="Charm"/>
                <a:ea typeface="Charm"/>
                <a:cs typeface="Charm"/>
                <a:sym typeface="Charm"/>
              </a:rPr>
              <a:t>           Do not be afraid.”</a:t>
            </a:r>
            <a:endParaRPr sz="8200">
              <a:latin typeface="Charm"/>
              <a:ea typeface="Charm"/>
              <a:cs typeface="Charm"/>
              <a:sym typeface="Charm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4800">
              <a:latin typeface="Charm"/>
              <a:ea typeface="Charm"/>
              <a:cs typeface="Charm"/>
              <a:sym typeface="Charm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4800">
                <a:latin typeface="Charm"/>
                <a:ea typeface="Charm"/>
                <a:cs typeface="Charm"/>
                <a:sym typeface="Charm"/>
              </a:rPr>
              <a:t>                     Matthew 14:27</a:t>
            </a:r>
            <a:endParaRPr sz="4800">
              <a:latin typeface="Charm"/>
              <a:ea typeface="Charm"/>
              <a:cs typeface="Charm"/>
              <a:sym typeface="Charm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"/>
          <p:cNvSpPr txBox="1">
            <a:spLocks noGrp="1"/>
          </p:cNvSpPr>
          <p:nvPr>
            <p:ph type="title"/>
          </p:nvPr>
        </p:nvSpPr>
        <p:spPr>
          <a:xfrm>
            <a:off x="357200" y="346975"/>
            <a:ext cx="11450400" cy="60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br>
              <a:rPr lang="en-US">
                <a:latin typeface="Arial"/>
                <a:ea typeface="Arial"/>
                <a:cs typeface="Arial"/>
                <a:sym typeface="Arial"/>
              </a:rPr>
            </a:br>
            <a:br>
              <a:rPr lang="en-US">
                <a:latin typeface="Arial"/>
                <a:ea typeface="Arial"/>
                <a:cs typeface="Arial"/>
                <a:sym typeface="Arial"/>
              </a:rPr>
            </a:br>
            <a:r>
              <a:rPr lang="en-US" sz="5500" i="0" u="none" strike="noStrike">
                <a:solidFill>
                  <a:srgbClr val="212121"/>
                </a:solidFill>
                <a:latin typeface="Charm"/>
                <a:ea typeface="Charm"/>
                <a:cs typeface="Charm"/>
                <a:sym typeface="Charm"/>
              </a:rPr>
              <a:t>"The Lord is near to all who call upon Him, </a:t>
            </a:r>
            <a:endParaRPr sz="5500" i="0" u="none" strike="noStrike">
              <a:solidFill>
                <a:srgbClr val="212121"/>
              </a:solidFill>
              <a:latin typeface="Charm"/>
              <a:ea typeface="Charm"/>
              <a:cs typeface="Charm"/>
              <a:sym typeface="Charm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5500" i="0" u="none" strike="noStrike">
                <a:solidFill>
                  <a:srgbClr val="212121"/>
                </a:solidFill>
                <a:latin typeface="Charm"/>
                <a:ea typeface="Charm"/>
                <a:cs typeface="Charm"/>
                <a:sym typeface="Charm"/>
              </a:rPr>
              <a:t>to all who call upon him in truth."</a:t>
            </a:r>
            <a:endParaRPr sz="5500" i="0" u="none" strike="noStrike">
              <a:solidFill>
                <a:srgbClr val="212121"/>
              </a:solidFill>
              <a:latin typeface="Charm"/>
              <a:ea typeface="Charm"/>
              <a:cs typeface="Charm"/>
              <a:sym typeface="Charm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endParaRPr>
              <a:solidFill>
                <a:srgbClr val="212121"/>
              </a:solidFill>
              <a:latin typeface="Charm"/>
              <a:ea typeface="Charm"/>
              <a:cs typeface="Charm"/>
              <a:sym typeface="Charm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endParaRPr>
              <a:solidFill>
                <a:srgbClr val="212121"/>
              </a:solidFill>
              <a:latin typeface="Charm"/>
              <a:ea typeface="Charm"/>
              <a:cs typeface="Charm"/>
              <a:sym typeface="Charm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i="0" u="none" strike="noStrike">
                <a:solidFill>
                  <a:srgbClr val="212121"/>
                </a:solidFill>
                <a:latin typeface="Charm"/>
                <a:ea typeface="Charm"/>
                <a:cs typeface="Charm"/>
                <a:sym typeface="Charm"/>
              </a:rPr>
              <a:t> </a:t>
            </a:r>
            <a:r>
              <a:rPr lang="en-US" b="0" i="0" u="none" strike="noStrik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br>
              <a:rPr lang="en-US" b="0" i="0" u="none" strike="noStrik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i="0" u="none" strike="noStrike">
                <a:solidFill>
                  <a:srgbClr val="212121"/>
                </a:solidFill>
                <a:latin typeface="Charm"/>
                <a:ea typeface="Charm"/>
                <a:cs typeface="Charm"/>
                <a:sym typeface="Charm"/>
              </a:rPr>
              <a:t>Psalms 145:</a:t>
            </a:r>
            <a:r>
              <a:rPr lang="en-US">
                <a:solidFill>
                  <a:srgbClr val="212121"/>
                </a:solidFill>
                <a:latin typeface="Charm"/>
                <a:ea typeface="Charm"/>
                <a:cs typeface="Charm"/>
                <a:sym typeface="Charm"/>
              </a:rPr>
              <a:t>18</a:t>
            </a:r>
            <a:br>
              <a:rPr lang="en-US"/>
            </a:b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/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637ae5de82_0_12"/>
          <p:cNvSpPr txBox="1">
            <a:spLocks noGrp="1"/>
          </p:cNvSpPr>
          <p:nvPr>
            <p:ph type="title"/>
          </p:nvPr>
        </p:nvSpPr>
        <p:spPr>
          <a:xfrm>
            <a:off x="3590250" y="701900"/>
            <a:ext cx="5181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g2637ae5de82_0_12"/>
          <p:cNvSpPr txBox="1">
            <a:spLocks noGrp="1"/>
          </p:cNvSpPr>
          <p:nvPr>
            <p:ph type="body" idx="1"/>
          </p:nvPr>
        </p:nvSpPr>
        <p:spPr>
          <a:xfrm>
            <a:off x="5255750" y="4796525"/>
            <a:ext cx="1173600" cy="1380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g2637ae5de82_0_12"/>
          <p:cNvSpPr txBox="1">
            <a:spLocks noGrp="1"/>
          </p:cNvSpPr>
          <p:nvPr>
            <p:ph type="body" idx="2"/>
          </p:nvPr>
        </p:nvSpPr>
        <p:spPr>
          <a:xfrm>
            <a:off x="3253450" y="1948075"/>
            <a:ext cx="5181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0" name="Google Shape;120;g2637ae5de82_0_1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048148" y="168449"/>
            <a:ext cx="6265800" cy="652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"/>
          <p:cNvSpPr txBox="1">
            <a:spLocks noGrp="1"/>
          </p:cNvSpPr>
          <p:nvPr>
            <p:ph type="title"/>
          </p:nvPr>
        </p:nvSpPr>
        <p:spPr>
          <a:xfrm>
            <a:off x="838200" y="134775"/>
            <a:ext cx="10515600" cy="60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ct val="72394"/>
              <a:buFont typeface="Arial"/>
              <a:buNone/>
            </a:pPr>
            <a:endParaRPr sz="6077">
              <a:solidFill>
                <a:srgbClr val="212121"/>
              </a:solidFill>
              <a:latin typeface="Charm"/>
              <a:ea typeface="Charm"/>
              <a:cs typeface="Charm"/>
              <a:sym typeface="Charm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ct val="67461"/>
              <a:buFont typeface="Arial"/>
              <a:buNone/>
            </a:pPr>
            <a:endParaRPr sz="6522">
              <a:solidFill>
                <a:srgbClr val="212121"/>
              </a:solidFill>
              <a:latin typeface="Charm"/>
              <a:ea typeface="Charm"/>
              <a:cs typeface="Charm"/>
              <a:sym typeface="Charm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ct val="67461"/>
              <a:buFont typeface="Arial"/>
              <a:buNone/>
            </a:pPr>
            <a:r>
              <a:rPr lang="en-US" sz="6522" i="0" u="none" strike="noStrike">
                <a:solidFill>
                  <a:srgbClr val="212121"/>
                </a:solidFill>
                <a:latin typeface="Charm"/>
                <a:ea typeface="Charm"/>
                <a:cs typeface="Charm"/>
                <a:sym typeface="Charm"/>
              </a:rPr>
              <a:t>“You are many parts, </a:t>
            </a:r>
            <a:endParaRPr sz="6522" i="0" u="none" strike="noStrike">
              <a:solidFill>
                <a:srgbClr val="212121"/>
              </a:solidFill>
              <a:latin typeface="Charm"/>
              <a:ea typeface="Charm"/>
              <a:cs typeface="Charm"/>
              <a:sym typeface="Charm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ct val="67461"/>
              <a:buFont typeface="Arial"/>
              <a:buNone/>
            </a:pPr>
            <a:r>
              <a:rPr lang="en-US" sz="6522" i="0" u="none" strike="noStrike">
                <a:solidFill>
                  <a:srgbClr val="212121"/>
                </a:solidFill>
                <a:latin typeface="Charm"/>
                <a:ea typeface="Charm"/>
                <a:cs typeface="Charm"/>
                <a:sym typeface="Charm"/>
              </a:rPr>
              <a:t>but all one body... </a:t>
            </a:r>
            <a:endParaRPr sz="6522" i="0" u="none" strike="noStrike">
              <a:solidFill>
                <a:srgbClr val="212121"/>
              </a:solidFill>
              <a:latin typeface="Charm"/>
              <a:ea typeface="Charm"/>
              <a:cs typeface="Charm"/>
              <a:sym typeface="Charm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ct val="67461"/>
              <a:buFont typeface="Arial"/>
              <a:buNone/>
            </a:pPr>
            <a:r>
              <a:rPr lang="en-US" sz="6522" i="0" u="none" strike="noStrike">
                <a:solidFill>
                  <a:srgbClr val="212121"/>
                </a:solidFill>
                <a:latin typeface="Charm"/>
                <a:ea typeface="Charm"/>
                <a:cs typeface="Charm"/>
                <a:sym typeface="Charm"/>
              </a:rPr>
              <a:t>You are the Body of Christ, </a:t>
            </a:r>
            <a:endParaRPr sz="6522" i="0" u="none" strike="noStrike">
              <a:solidFill>
                <a:srgbClr val="212121"/>
              </a:solidFill>
              <a:latin typeface="Charm"/>
              <a:ea typeface="Charm"/>
              <a:cs typeface="Charm"/>
              <a:sym typeface="Charm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ct val="67461"/>
              <a:buFont typeface="Arial"/>
              <a:buNone/>
            </a:pPr>
            <a:r>
              <a:rPr lang="en-US" sz="6522" i="0" u="none" strike="noStrike">
                <a:solidFill>
                  <a:srgbClr val="212121"/>
                </a:solidFill>
                <a:latin typeface="Charm"/>
                <a:ea typeface="Charm"/>
                <a:cs typeface="Charm"/>
                <a:sym typeface="Charm"/>
              </a:rPr>
              <a:t>each one of you!"</a:t>
            </a:r>
            <a:r>
              <a:rPr lang="en-US" sz="6022" i="0" u="none" strike="noStrike">
                <a:solidFill>
                  <a:srgbClr val="212121"/>
                </a:solidFill>
                <a:latin typeface="Charm"/>
                <a:ea typeface="Charm"/>
                <a:cs typeface="Charm"/>
                <a:sym typeface="Charm"/>
              </a:rPr>
              <a:t> </a:t>
            </a:r>
            <a:endParaRPr sz="6022" i="0" u="none" strike="noStrike">
              <a:solidFill>
                <a:srgbClr val="212121"/>
              </a:solidFill>
              <a:latin typeface="Charm"/>
              <a:ea typeface="Charm"/>
              <a:cs typeface="Charm"/>
              <a:sym typeface="Charm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ct val="100000"/>
              <a:buFont typeface="Arial"/>
              <a:buNone/>
            </a:pPr>
            <a:br>
              <a:rPr lang="en-US" b="0" i="0" u="none" strike="noStrik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b="0" i="0" u="none" strike="noStrik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rPr>
              <a:t>							</a:t>
            </a:r>
            <a:r>
              <a:rPr lang="en-US" i="0" u="none" strike="noStrike">
                <a:solidFill>
                  <a:srgbClr val="212121"/>
                </a:solidFill>
                <a:latin typeface="Charm"/>
                <a:ea typeface="Charm"/>
                <a:cs typeface="Charm"/>
                <a:sym typeface="Charm"/>
              </a:rPr>
              <a:t>1 Corinthians 12:12-27</a:t>
            </a:r>
            <a:endParaRPr>
              <a:latin typeface="Charm"/>
              <a:ea typeface="Charm"/>
              <a:cs typeface="Charm"/>
              <a:sym typeface="Charm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AF8"/>
        </a:solid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637ae5de82_0_34"/>
          <p:cNvSpPr txBox="1">
            <a:spLocks noGrp="1"/>
          </p:cNvSpPr>
          <p:nvPr>
            <p:ph type="title"/>
          </p:nvPr>
        </p:nvSpPr>
        <p:spPr>
          <a:xfrm>
            <a:off x="3908650" y="2398250"/>
            <a:ext cx="1296000" cy="75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g2637ae5de82_0_34"/>
          <p:cNvSpPr txBox="1">
            <a:spLocks noGrp="1"/>
          </p:cNvSpPr>
          <p:nvPr>
            <p:ph type="body" idx="1"/>
          </p:nvPr>
        </p:nvSpPr>
        <p:spPr>
          <a:xfrm>
            <a:off x="5556410" y="4316875"/>
            <a:ext cx="321900" cy="990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2" name="Google Shape;132;g2637ae5de82_0_34" descr="A group of people sitting around a table&#10;&#10;Description automatically generated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3438850" y="673400"/>
            <a:ext cx="6205500" cy="526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228</Words>
  <Application>Microsoft Office PowerPoint</Application>
  <PresentationFormat>Widescreen</PresentationFormat>
  <Paragraphs>52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Charm</vt:lpstr>
      <vt:lpstr>Calibri</vt:lpstr>
      <vt:lpstr>Arial</vt:lpstr>
      <vt:lpstr>Office Theme</vt:lpstr>
      <vt:lpstr>Saint Joseph’s Church Saint John the Baptist</vt:lpstr>
      <vt:lpstr>Just  Another Meeting…</vt:lpstr>
      <vt:lpstr>PowerPoint Presentation</vt:lpstr>
      <vt:lpstr>PowerPoint Presentation</vt:lpstr>
      <vt:lpstr>PowerPoint Presentation</vt:lpstr>
      <vt:lpstr>  "The Lord is near to all who call upon Him,  to all who call upon him in truth."      Psalms 145:18 </vt:lpstr>
      <vt:lpstr>PowerPoint Presentation</vt:lpstr>
      <vt:lpstr>  “You are many parts,  but all one body...  You are the Body of Christ,  each one of you!"          1 Corinthians 12:12-27</vt:lpstr>
      <vt:lpstr>PowerPoint Presentation</vt:lpstr>
      <vt:lpstr>PowerPoint Presentation</vt:lpstr>
      <vt:lpstr> “Pay careful attention to yourselves,  and to all the flock,  in which the Holy Spirit made you overseers,  to care for the Church of God."     Acts 20:28</vt:lpstr>
      <vt:lpstr>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NOT  Just another meeting…  An Extraordinary meeting!  Hallelujah!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Saint Joseph’s Church Saint John the Baptist</dc:title>
  <dc:creator>Nydeen, Lance</dc:creator>
  <cp:lastModifiedBy>Sutton, Barbara</cp:lastModifiedBy>
  <cp:revision>1</cp:revision>
  <dcterms:created xsi:type="dcterms:W3CDTF">2023-12-09T18:34:11Z</dcterms:created>
  <dcterms:modified xsi:type="dcterms:W3CDTF">2023-12-19T16:45:56Z</dcterms:modified>
</cp:coreProperties>
</file>