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24" d="100"/>
          <a:sy n="24" d="100"/>
        </p:scale>
        <p:origin x="2892" y="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4c44cfb0cd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4c44cfb0c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Abbey - Fr Greg’s celebration </a:t>
            </a:r>
            <a:r>
              <a:rPr lang="en">
                <a:solidFill>
                  <a:schemeClr val="dk2"/>
                </a:solidFill>
              </a:rPr>
              <a:t> Through Team Work, while building new relationships</a:t>
            </a:r>
            <a:endParaRPr>
              <a:solidFill>
                <a:schemeClr val="dk2"/>
              </a:solidFill>
            </a:endParaRPr>
          </a:p>
          <a:p>
            <a:pPr marL="0" lvl="0" indent="0" algn="l" rtl="0">
              <a:spcBef>
                <a:spcPts val="0"/>
              </a:spcBef>
              <a:spcAft>
                <a:spcPts val="0"/>
              </a:spcAft>
              <a:buClr>
                <a:schemeClr val="dk1"/>
              </a:buClr>
              <a:buSzPts val="1100"/>
              <a:buFont typeface="Arial"/>
              <a:buNone/>
            </a:pPr>
            <a:r>
              <a:rPr lang="en">
                <a:solidFill>
                  <a:schemeClr val="dk1"/>
                </a:solidFill>
              </a:rPr>
              <a:t>Karen P - Kids FIghting Hunger - annual event - pack 21,000-25,000 meals each year. Volunteers from all parishes and the school NHS. Supported by the St. Martin Commercial Club and Lions, Farming Lions, Mission Society and parishioners. Approximately 115 volunteers over two hours. </a:t>
            </a:r>
            <a:endParaRPr>
              <a:solidFill>
                <a:schemeClr val="dk1"/>
              </a:solidFill>
            </a:endParaRPr>
          </a:p>
          <a:p>
            <a:pPr marL="0" lvl="0" indent="0" algn="l" rtl="0">
              <a:spcBef>
                <a:spcPts val="0"/>
              </a:spcBef>
              <a:spcAft>
                <a:spcPts val="0"/>
              </a:spcAft>
              <a:buNone/>
            </a:pPr>
            <a:endParaRPr>
              <a:solidFill>
                <a:schemeClr val="dk2"/>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4c44cfb0cd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4c44cfb0c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 EDWARD…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4c44cfb0c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4c44cfb0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Karen P.</a:t>
            </a:r>
            <a:r>
              <a:rPr lang="en">
                <a:solidFill>
                  <a:schemeClr val="dk2"/>
                </a:solidFill>
              </a:rPr>
              <a:t> Switch slides as Karen starts to talk about each parish and location</a:t>
            </a:r>
            <a:endParaRPr>
              <a:solidFill>
                <a:schemeClr val="dk2"/>
              </a:solidFill>
            </a:endParaRPr>
          </a:p>
          <a:p>
            <a:pPr marL="457200" lvl="0" indent="0" algn="l" rtl="0">
              <a:spcBef>
                <a:spcPts val="0"/>
              </a:spcBef>
              <a:spcAft>
                <a:spcPts val="0"/>
              </a:spcAft>
              <a:buNone/>
            </a:pPr>
            <a:r>
              <a:rPr lang="en"/>
              <a:t>Shared school district (for most part) - builds upon existing community formed in school relationships</a:t>
            </a:r>
            <a:endParaRPr/>
          </a:p>
          <a:p>
            <a:pPr marL="457200" lvl="0" indent="-298450" algn="l" rtl="0">
              <a:spcBef>
                <a:spcPts val="0"/>
              </a:spcBef>
              <a:spcAft>
                <a:spcPts val="0"/>
              </a:spcAft>
              <a:buSzPts val="1100"/>
              <a:buChar char="-"/>
            </a:pPr>
            <a:r>
              <a:rPr lang="en"/>
              <a:t>Distance from furthest apart parishes is about 30 minutes - not far to drive for priests or parishioners</a:t>
            </a:r>
            <a:endParaRPr/>
          </a:p>
          <a:p>
            <a:pPr marL="457200" lvl="0" indent="-298450" algn="l" rtl="0">
              <a:spcBef>
                <a:spcPts val="0"/>
              </a:spcBef>
              <a:spcAft>
                <a:spcPts val="0"/>
              </a:spcAft>
              <a:buSzPts val="1100"/>
              <a:buChar char="-"/>
            </a:pPr>
            <a:r>
              <a:rPr lang="en"/>
              <a:t>Community sizes vary - Populations St. Anthony - 90, Avon 1,700, Albany 2,800, St. Martin 300</a:t>
            </a:r>
            <a:endParaRPr/>
          </a:p>
          <a:p>
            <a:pPr marL="457200" lvl="0" indent="-298450" algn="l" rtl="0">
              <a:spcBef>
                <a:spcPts val="0"/>
              </a:spcBef>
              <a:spcAft>
                <a:spcPts val="0"/>
              </a:spcAft>
              <a:buSzPts val="1100"/>
              <a:buChar char="-"/>
            </a:pPr>
            <a:r>
              <a:rPr lang="en"/>
              <a:t>Parishes draw members from the rural areas - St. Anthony 133 families, Avon 444 families, </a:t>
            </a:r>
            <a:r>
              <a:rPr lang="en">
                <a:solidFill>
                  <a:schemeClr val="dk1"/>
                </a:solidFill>
              </a:rPr>
              <a:t> Albany 556 families, St. Martin 293 families</a:t>
            </a:r>
            <a:endParaRPr/>
          </a:p>
          <a:p>
            <a:pPr marL="457200" lvl="0" indent="-298450" algn="l" rtl="0">
              <a:spcBef>
                <a:spcPts val="0"/>
              </a:spcBef>
              <a:spcAft>
                <a:spcPts val="0"/>
              </a:spcAft>
              <a:buSzPts val="1100"/>
              <a:buChar char="-"/>
            </a:pPr>
            <a:r>
              <a:rPr lang="en"/>
              <a:t>Albany area common sports schedules, town center with grocery store, library, etc.</a:t>
            </a:r>
            <a:endParaRPr/>
          </a:p>
          <a:p>
            <a:pPr marL="457200" lvl="0" indent="-298450" algn="l" rtl="0">
              <a:spcBef>
                <a:spcPts val="0"/>
              </a:spcBef>
              <a:spcAft>
                <a:spcPts val="0"/>
              </a:spcAft>
              <a:buSzPts val="1100"/>
              <a:buChar char="-"/>
            </a:pPr>
            <a:r>
              <a:rPr lang="en"/>
              <a:t>Proximity to St. John’s Abbey/School of Theology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4c44cfb0c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4c44cfb0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4"/>
                </a:highlight>
              </a:rPr>
              <a:t>Barb will start with Oratory, Mark will introduce MOM he will end with saying the other entity Holy family will be talked about shortly</a:t>
            </a:r>
            <a:endParaRPr>
              <a:highlight>
                <a:schemeClr val="accent4"/>
              </a:highlight>
            </a:endParaRPr>
          </a:p>
          <a:p>
            <a:pPr marL="0" lvl="0" indent="0" algn="l" rtl="0">
              <a:spcBef>
                <a:spcPts val="0"/>
              </a:spcBef>
              <a:spcAft>
                <a:spcPts val="0"/>
              </a:spcAft>
              <a:buNone/>
            </a:pPr>
            <a:r>
              <a:rPr lang="en"/>
              <a:t>Parishes of Saint Anthony, Saint Benedict, Saint Martin, Seven Dolors. Oratory of Saint Catherine, Mother of Mercy Senior Living, Holy Family School</a:t>
            </a:r>
            <a:endParaRPr/>
          </a:p>
          <a:p>
            <a:pPr marL="0" lvl="0" indent="0" algn="l" rtl="0">
              <a:spcBef>
                <a:spcPts val="0"/>
              </a:spcBef>
              <a:spcAft>
                <a:spcPts val="0"/>
              </a:spcAft>
              <a:buNone/>
            </a:pPr>
            <a:r>
              <a:rPr lang="en"/>
              <a:t>5,000 people, 1700 families.</a:t>
            </a:r>
            <a:endParaRPr/>
          </a:p>
          <a:p>
            <a:pPr marL="0" lvl="0" indent="0" algn="l" rtl="0">
              <a:spcBef>
                <a:spcPts val="0"/>
              </a:spcBef>
              <a:spcAft>
                <a:spcPts val="0"/>
              </a:spcAft>
              <a:buNone/>
            </a:pPr>
            <a:r>
              <a:rPr lang="en"/>
              <a:t>____ students at HFS and ____ residents at MOM</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4c44cfb0c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4c44cfb0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Michelle F.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4c44cfb0c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4c44cfb0c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MIchelle - history Dianne on making it work now</a:t>
            </a:r>
            <a:endParaRPr/>
          </a:p>
          <a:p>
            <a:pPr marL="0" lvl="0" indent="0" algn="l" rtl="0">
              <a:spcBef>
                <a:spcPts val="0"/>
              </a:spcBef>
              <a:spcAft>
                <a:spcPts val="0"/>
              </a:spcAft>
              <a:buNone/>
            </a:pPr>
            <a:r>
              <a:rPr lang="en"/>
              <a:t>Conflict that was under the surface burst open on this issue. But it gave us an opportunity to work together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4c44cfb0cd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4c44cfb0c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 Edward  NEED ORG CHART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c44cfb0cd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c44cfb0c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Mary R. (Rural Life) and Toni</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4c44cfb0cd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4c44cfb0c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4"/>
                </a:highlight>
              </a:rPr>
              <a:t>Bring bulletin samples, calendar sample (a page from each)  Include our website and facebook names where they can find more information. </a:t>
            </a:r>
            <a:r>
              <a:rPr lang="en"/>
              <a:t>Abbey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4c44cfb0cd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4c44cfb0c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Sue - Catholic Schools Week/HFS</a:t>
            </a:r>
            <a:endParaRPr/>
          </a:p>
          <a:p>
            <a:pPr marL="0" lvl="0" indent="0" algn="l" rtl="0">
              <a:spcBef>
                <a:spcPts val="0"/>
              </a:spcBef>
              <a:spcAft>
                <a:spcPts val="0"/>
              </a:spcAft>
              <a:buNone/>
            </a:pPr>
            <a:r>
              <a:rPr lang="en"/>
              <a:t>Nick - Survey and Bingo</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hyperlink" Target="http://www.youtube.com/watch?v=9JSS5sl2CU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25750" y="49075"/>
            <a:ext cx="8880502" cy="45356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0" y="-37300"/>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420"/>
              <a:t>Fruitful Events – Successful Collaboration</a:t>
            </a:r>
            <a:endParaRPr sz="3420"/>
          </a:p>
        </p:txBody>
      </p:sp>
      <p:pic>
        <p:nvPicPr>
          <p:cNvPr id="127" name="Google Shape;127;p22"/>
          <p:cNvPicPr preferRelativeResize="0"/>
          <p:nvPr/>
        </p:nvPicPr>
        <p:blipFill rotWithShape="1">
          <a:blip r:embed="rId3">
            <a:alphaModFix/>
          </a:blip>
          <a:srcRect t="15286" b="11678"/>
          <a:stretch/>
        </p:blipFill>
        <p:spPr>
          <a:xfrm>
            <a:off x="6508937" y="594525"/>
            <a:ext cx="1747100" cy="1528648"/>
          </a:xfrm>
          <a:prstGeom prst="rect">
            <a:avLst/>
          </a:prstGeom>
          <a:noFill/>
          <a:ln>
            <a:noFill/>
          </a:ln>
        </p:spPr>
      </p:pic>
      <p:pic>
        <p:nvPicPr>
          <p:cNvPr id="128" name="Google Shape;128;p22"/>
          <p:cNvPicPr preferRelativeResize="0"/>
          <p:nvPr/>
        </p:nvPicPr>
        <p:blipFill rotWithShape="1">
          <a:blip r:embed="rId4">
            <a:alphaModFix/>
          </a:blip>
          <a:srcRect t="8612" r="6445" b="3776"/>
          <a:stretch/>
        </p:blipFill>
        <p:spPr>
          <a:xfrm>
            <a:off x="853050" y="2950750"/>
            <a:ext cx="2587574" cy="1528650"/>
          </a:xfrm>
          <a:prstGeom prst="rect">
            <a:avLst/>
          </a:prstGeom>
          <a:noFill/>
          <a:ln>
            <a:noFill/>
          </a:ln>
        </p:spPr>
      </p:pic>
      <p:pic>
        <p:nvPicPr>
          <p:cNvPr id="129" name="Google Shape;129;p22"/>
          <p:cNvPicPr preferRelativeResize="0"/>
          <p:nvPr/>
        </p:nvPicPr>
        <p:blipFill rotWithShape="1">
          <a:blip r:embed="rId5">
            <a:alphaModFix/>
          </a:blip>
          <a:srcRect l="5733" t="4864" r="4111" b="3012"/>
          <a:stretch/>
        </p:blipFill>
        <p:spPr>
          <a:xfrm>
            <a:off x="3668550" y="2950750"/>
            <a:ext cx="2587576" cy="1528649"/>
          </a:xfrm>
          <a:prstGeom prst="rect">
            <a:avLst/>
          </a:prstGeom>
          <a:noFill/>
          <a:ln>
            <a:noFill/>
          </a:ln>
        </p:spPr>
      </p:pic>
      <p:pic>
        <p:nvPicPr>
          <p:cNvPr id="130" name="Google Shape;130;p22"/>
          <p:cNvPicPr preferRelativeResize="0"/>
          <p:nvPr/>
        </p:nvPicPr>
        <p:blipFill rotWithShape="1">
          <a:blip r:embed="rId6">
            <a:alphaModFix/>
          </a:blip>
          <a:srcRect t="24955" b="9302"/>
          <a:stretch/>
        </p:blipFill>
        <p:spPr>
          <a:xfrm>
            <a:off x="6484062" y="2950750"/>
            <a:ext cx="1796874" cy="1528648"/>
          </a:xfrm>
          <a:prstGeom prst="rect">
            <a:avLst/>
          </a:prstGeom>
          <a:noFill/>
          <a:ln>
            <a:noFill/>
          </a:ln>
        </p:spPr>
      </p:pic>
      <p:sp>
        <p:nvSpPr>
          <p:cNvPr id="131" name="Google Shape;131;p22"/>
          <p:cNvSpPr txBox="1"/>
          <p:nvPr/>
        </p:nvSpPr>
        <p:spPr>
          <a:xfrm>
            <a:off x="853050" y="2151625"/>
            <a:ext cx="2587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Father Greg’s 50th Jubilee</a:t>
            </a:r>
            <a:endParaRPr sz="1800">
              <a:solidFill>
                <a:schemeClr val="dk1"/>
              </a:solidFill>
            </a:endParaRPr>
          </a:p>
        </p:txBody>
      </p:sp>
      <p:sp>
        <p:nvSpPr>
          <p:cNvPr id="132" name="Google Shape;132;p22"/>
          <p:cNvSpPr txBox="1"/>
          <p:nvPr/>
        </p:nvSpPr>
        <p:spPr>
          <a:xfrm>
            <a:off x="3680988" y="2182300"/>
            <a:ext cx="2255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Corpus Christi</a:t>
            </a:r>
            <a:endParaRPr sz="1800">
              <a:solidFill>
                <a:schemeClr val="dk1"/>
              </a:solidFill>
            </a:endParaRPr>
          </a:p>
        </p:txBody>
      </p:sp>
      <p:sp>
        <p:nvSpPr>
          <p:cNvPr id="133" name="Google Shape;133;p22"/>
          <p:cNvSpPr txBox="1"/>
          <p:nvPr/>
        </p:nvSpPr>
        <p:spPr>
          <a:xfrm>
            <a:off x="6278000" y="4525919"/>
            <a:ext cx="2255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Kids Fighting Hunger</a:t>
            </a:r>
            <a:endParaRPr sz="1800">
              <a:solidFill>
                <a:schemeClr val="dk1"/>
              </a:solidFill>
            </a:endParaRPr>
          </a:p>
        </p:txBody>
      </p:sp>
      <p:sp>
        <p:nvSpPr>
          <p:cNvPr id="134" name="Google Shape;134;p22"/>
          <p:cNvSpPr txBox="1"/>
          <p:nvPr/>
        </p:nvSpPr>
        <p:spPr>
          <a:xfrm flipH="1">
            <a:off x="6279825" y="2182288"/>
            <a:ext cx="2255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Totus Tuus</a:t>
            </a:r>
            <a:endParaRPr sz="1800">
              <a:solidFill>
                <a:schemeClr val="dk1"/>
              </a:solidFill>
            </a:endParaRPr>
          </a:p>
        </p:txBody>
      </p:sp>
      <p:sp>
        <p:nvSpPr>
          <p:cNvPr id="135" name="Google Shape;135;p22"/>
          <p:cNvSpPr txBox="1"/>
          <p:nvPr/>
        </p:nvSpPr>
        <p:spPr>
          <a:xfrm>
            <a:off x="853050" y="4525923"/>
            <a:ext cx="2255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Living Rosary</a:t>
            </a:r>
            <a:endParaRPr sz="1800">
              <a:solidFill>
                <a:schemeClr val="dk1"/>
              </a:solidFill>
            </a:endParaRPr>
          </a:p>
        </p:txBody>
      </p:sp>
      <p:sp>
        <p:nvSpPr>
          <p:cNvPr id="136" name="Google Shape;136;p22"/>
          <p:cNvSpPr txBox="1"/>
          <p:nvPr/>
        </p:nvSpPr>
        <p:spPr>
          <a:xfrm>
            <a:off x="3763463" y="4525923"/>
            <a:ext cx="2255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Confirmation</a:t>
            </a:r>
            <a:endParaRPr sz="1800">
              <a:solidFill>
                <a:schemeClr val="dk1"/>
              </a:solidFill>
            </a:endParaRPr>
          </a:p>
        </p:txBody>
      </p:sp>
      <p:pic>
        <p:nvPicPr>
          <p:cNvPr id="137" name="Google Shape;137;p22"/>
          <p:cNvPicPr preferRelativeResize="0"/>
          <p:nvPr/>
        </p:nvPicPr>
        <p:blipFill rotWithShape="1">
          <a:blip r:embed="rId7">
            <a:alphaModFix/>
          </a:blip>
          <a:srcRect l="283" r="18718"/>
          <a:stretch/>
        </p:blipFill>
        <p:spPr>
          <a:xfrm>
            <a:off x="853050" y="594513"/>
            <a:ext cx="2587573" cy="1528651"/>
          </a:xfrm>
          <a:prstGeom prst="rect">
            <a:avLst/>
          </a:prstGeom>
          <a:noFill/>
          <a:ln>
            <a:noFill/>
          </a:ln>
        </p:spPr>
      </p:pic>
      <p:pic>
        <p:nvPicPr>
          <p:cNvPr id="138" name="Google Shape;138;p22"/>
          <p:cNvPicPr preferRelativeResize="0"/>
          <p:nvPr/>
        </p:nvPicPr>
        <p:blipFill rotWithShape="1">
          <a:blip r:embed="rId8">
            <a:alphaModFix/>
          </a:blip>
          <a:srcRect t="32378" b="23285"/>
          <a:stretch/>
        </p:blipFill>
        <p:spPr>
          <a:xfrm>
            <a:off x="3681000" y="594525"/>
            <a:ext cx="2587574" cy="152865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233950" y="256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320"/>
              <a:t>Moving forward…</a:t>
            </a:r>
            <a:endParaRPr sz="3320"/>
          </a:p>
        </p:txBody>
      </p:sp>
      <p:sp>
        <p:nvSpPr>
          <p:cNvPr id="144" name="Google Shape;144;p23"/>
          <p:cNvSpPr txBox="1">
            <a:spLocks noGrp="1"/>
          </p:cNvSpPr>
          <p:nvPr>
            <p:ph type="body" idx="1"/>
          </p:nvPr>
        </p:nvSpPr>
        <p:spPr>
          <a:xfrm>
            <a:off x="178425" y="958525"/>
            <a:ext cx="4073100" cy="4018500"/>
          </a:xfrm>
          <a:prstGeom prst="rect">
            <a:avLst/>
          </a:prstGeom>
        </p:spPr>
        <p:txBody>
          <a:bodyPr spcFirstLastPara="1" wrap="square" lIns="91425" tIns="91425" rIns="91425" bIns="91425" anchor="t" anchorCtr="0">
            <a:noAutofit/>
          </a:bodyPr>
          <a:lstStyle/>
          <a:p>
            <a:pPr marL="457200" lvl="0" indent="-341708" algn="l" rtl="0">
              <a:spcBef>
                <a:spcPts val="0"/>
              </a:spcBef>
              <a:spcAft>
                <a:spcPts val="0"/>
              </a:spcAft>
              <a:buClr>
                <a:schemeClr val="dk1"/>
              </a:buClr>
              <a:buSzPts val="1781"/>
              <a:buChar char="●"/>
            </a:pPr>
            <a:r>
              <a:rPr lang="en" sz="1781">
                <a:solidFill>
                  <a:schemeClr val="dk1"/>
                </a:solidFill>
              </a:rPr>
              <a:t>Mission Statement</a:t>
            </a:r>
            <a:endParaRPr sz="1781">
              <a:solidFill>
                <a:schemeClr val="dk1"/>
              </a:solidFill>
            </a:endParaRPr>
          </a:p>
          <a:p>
            <a:pPr marL="457200" lvl="0" indent="-341708" algn="l" rtl="0">
              <a:spcBef>
                <a:spcPts val="0"/>
              </a:spcBef>
              <a:spcAft>
                <a:spcPts val="0"/>
              </a:spcAft>
              <a:buClr>
                <a:schemeClr val="dk1"/>
              </a:buClr>
              <a:buSzPts val="1781"/>
              <a:buChar char="●"/>
            </a:pPr>
            <a:r>
              <a:rPr lang="en" sz="1781">
                <a:solidFill>
                  <a:schemeClr val="dk1"/>
                </a:solidFill>
              </a:rPr>
              <a:t>Employee Manual (in development)</a:t>
            </a:r>
            <a:endParaRPr sz="1781">
              <a:solidFill>
                <a:schemeClr val="dk1"/>
              </a:solidFill>
            </a:endParaRPr>
          </a:p>
          <a:p>
            <a:pPr marL="457200" lvl="0" indent="-341708" algn="l" rtl="0">
              <a:spcBef>
                <a:spcPts val="0"/>
              </a:spcBef>
              <a:spcAft>
                <a:spcPts val="0"/>
              </a:spcAft>
              <a:buClr>
                <a:schemeClr val="dk1"/>
              </a:buClr>
              <a:buSzPts val="1781"/>
              <a:buChar char="●"/>
            </a:pPr>
            <a:r>
              <a:rPr lang="en" sz="1781">
                <a:solidFill>
                  <a:schemeClr val="dk1"/>
                </a:solidFill>
              </a:rPr>
              <a:t>Outreach: Post-Covid challenges</a:t>
            </a:r>
            <a:endParaRPr sz="1781">
              <a:solidFill>
                <a:schemeClr val="dk1"/>
              </a:solidFill>
            </a:endParaRPr>
          </a:p>
          <a:p>
            <a:pPr marL="457200" lvl="0" indent="-341708" algn="l" rtl="0">
              <a:spcBef>
                <a:spcPts val="0"/>
              </a:spcBef>
              <a:spcAft>
                <a:spcPts val="0"/>
              </a:spcAft>
              <a:buClr>
                <a:schemeClr val="dk1"/>
              </a:buClr>
              <a:buSzPts val="1781"/>
              <a:buChar char="●"/>
            </a:pPr>
            <a:r>
              <a:rPr lang="en" sz="1781">
                <a:solidFill>
                  <a:schemeClr val="dk1"/>
                </a:solidFill>
              </a:rPr>
              <a:t>Synodal survey of parishioners and community</a:t>
            </a:r>
            <a:endParaRPr sz="1781">
              <a:solidFill>
                <a:schemeClr val="dk1"/>
              </a:solidFill>
            </a:endParaRPr>
          </a:p>
          <a:p>
            <a:pPr marL="457200" lvl="0" indent="-341708" algn="l" rtl="0">
              <a:spcBef>
                <a:spcPts val="0"/>
              </a:spcBef>
              <a:spcAft>
                <a:spcPts val="0"/>
              </a:spcAft>
              <a:buClr>
                <a:schemeClr val="dk1"/>
              </a:buClr>
              <a:buSzPts val="1781"/>
              <a:buChar char="●"/>
            </a:pPr>
            <a:r>
              <a:rPr lang="en" sz="1781">
                <a:solidFill>
                  <a:schemeClr val="dk1"/>
                </a:solidFill>
              </a:rPr>
              <a:t>Update strategic plan based on survey answers</a:t>
            </a:r>
            <a:endParaRPr sz="1781">
              <a:solidFill>
                <a:schemeClr val="dk1"/>
              </a:solidFill>
            </a:endParaRPr>
          </a:p>
          <a:p>
            <a:pPr marL="457200" lvl="0" indent="-341708" algn="l" rtl="0">
              <a:spcBef>
                <a:spcPts val="0"/>
              </a:spcBef>
              <a:spcAft>
                <a:spcPts val="0"/>
              </a:spcAft>
              <a:buClr>
                <a:schemeClr val="dk1"/>
              </a:buClr>
              <a:buSzPts val="1781"/>
              <a:buChar char="●"/>
            </a:pPr>
            <a:r>
              <a:rPr lang="en" sz="1781">
                <a:solidFill>
                  <a:schemeClr val="dk1"/>
                </a:solidFill>
              </a:rPr>
              <a:t>Latino ministry</a:t>
            </a:r>
            <a:endParaRPr sz="1781">
              <a:solidFill>
                <a:schemeClr val="dk1"/>
              </a:solidFill>
            </a:endParaRPr>
          </a:p>
          <a:p>
            <a:pPr marL="457200" lvl="0" indent="-341708" algn="l" rtl="0">
              <a:spcBef>
                <a:spcPts val="0"/>
              </a:spcBef>
              <a:spcAft>
                <a:spcPts val="0"/>
              </a:spcAft>
              <a:buClr>
                <a:schemeClr val="dk1"/>
              </a:buClr>
              <a:buSzPts val="1781"/>
              <a:buChar char="●"/>
            </a:pPr>
            <a:r>
              <a:rPr lang="en" sz="1781">
                <a:solidFill>
                  <a:schemeClr val="dk1"/>
                </a:solidFill>
              </a:rPr>
              <a:t>Sync with diocese</a:t>
            </a:r>
            <a:endParaRPr sz="1781">
              <a:solidFill>
                <a:schemeClr val="dk1"/>
              </a:solidFill>
            </a:endParaRPr>
          </a:p>
          <a:p>
            <a:pPr marL="1371600" lvl="1" indent="-341708" algn="l" rtl="0">
              <a:spcBef>
                <a:spcPts val="0"/>
              </a:spcBef>
              <a:spcAft>
                <a:spcPts val="0"/>
              </a:spcAft>
              <a:buClr>
                <a:schemeClr val="dk1"/>
              </a:buClr>
              <a:buSzPts val="1781"/>
              <a:buChar char="○"/>
            </a:pPr>
            <a:r>
              <a:rPr lang="en" sz="1781">
                <a:solidFill>
                  <a:schemeClr val="dk1"/>
                </a:solidFill>
              </a:rPr>
              <a:t>Finance</a:t>
            </a:r>
            <a:endParaRPr sz="1781">
              <a:solidFill>
                <a:schemeClr val="dk1"/>
              </a:solidFill>
            </a:endParaRPr>
          </a:p>
          <a:p>
            <a:pPr marL="1371600" lvl="1" indent="-341708" algn="l" rtl="0">
              <a:spcBef>
                <a:spcPts val="0"/>
              </a:spcBef>
              <a:spcAft>
                <a:spcPts val="0"/>
              </a:spcAft>
              <a:buClr>
                <a:schemeClr val="dk1"/>
              </a:buClr>
              <a:buSzPts val="1781"/>
              <a:buChar char="○"/>
            </a:pPr>
            <a:r>
              <a:rPr lang="en" sz="1781">
                <a:solidFill>
                  <a:schemeClr val="dk1"/>
                </a:solidFill>
              </a:rPr>
              <a:t>handbook</a:t>
            </a:r>
            <a:endParaRPr sz="1781">
              <a:solidFill>
                <a:schemeClr val="dk1"/>
              </a:solidFill>
            </a:endParaRPr>
          </a:p>
          <a:p>
            <a:pPr marL="0" lvl="0" indent="0" algn="l" rtl="0">
              <a:spcBef>
                <a:spcPts val="1200"/>
              </a:spcBef>
              <a:spcAft>
                <a:spcPts val="1200"/>
              </a:spcAft>
              <a:buSzPts val="523"/>
              <a:buNone/>
            </a:pPr>
            <a:endParaRPr sz="955">
              <a:solidFill>
                <a:schemeClr val="dk1"/>
              </a:solidFill>
            </a:endParaRPr>
          </a:p>
        </p:txBody>
      </p:sp>
      <p:pic>
        <p:nvPicPr>
          <p:cNvPr id="145" name="Google Shape;145;p23"/>
          <p:cNvPicPr preferRelativeResize="0"/>
          <p:nvPr/>
        </p:nvPicPr>
        <p:blipFill>
          <a:blip r:embed="rId3">
            <a:alphaModFix/>
          </a:blip>
          <a:stretch>
            <a:fillRect/>
          </a:stretch>
        </p:blipFill>
        <p:spPr>
          <a:xfrm>
            <a:off x="4839438" y="0"/>
            <a:ext cx="3857626"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311713"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320"/>
              <a:t>Area Catholic Communities Map</a:t>
            </a:r>
            <a:endParaRPr sz="3320"/>
          </a:p>
        </p:txBody>
      </p:sp>
      <p:pic>
        <p:nvPicPr>
          <p:cNvPr id="60" name="Google Shape;60;p14"/>
          <p:cNvPicPr preferRelativeResize="0"/>
          <p:nvPr/>
        </p:nvPicPr>
        <p:blipFill>
          <a:blip r:embed="rId3">
            <a:alphaModFix/>
          </a:blip>
          <a:stretch>
            <a:fillRect/>
          </a:stretch>
        </p:blipFill>
        <p:spPr>
          <a:xfrm>
            <a:off x="841914" y="741900"/>
            <a:ext cx="7460176" cy="4330401"/>
          </a:xfrm>
          <a:prstGeom prst="rect">
            <a:avLst/>
          </a:prstGeom>
          <a:noFill/>
          <a:ln>
            <a:noFill/>
          </a:ln>
        </p:spPr>
      </p:pic>
      <p:sp>
        <p:nvSpPr>
          <p:cNvPr id="61" name="Google Shape;61;p14"/>
          <p:cNvSpPr/>
          <p:nvPr/>
        </p:nvSpPr>
        <p:spPr>
          <a:xfrm rot="296295">
            <a:off x="3483625" y="4177152"/>
            <a:ext cx="1536905" cy="225519"/>
          </a:xfrm>
          <a:prstGeom prst="rightArrow">
            <a:avLst>
              <a:gd name="adj1" fmla="val 50000"/>
              <a:gd name="adj2" fmla="val 50000"/>
            </a:avLst>
          </a:prstGeom>
          <a:solidFill>
            <a:srgbClr val="C27B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14"/>
          <p:cNvSpPr txBox="1"/>
          <p:nvPr/>
        </p:nvSpPr>
        <p:spPr>
          <a:xfrm rot="259884">
            <a:off x="3620746" y="4150373"/>
            <a:ext cx="1704067" cy="2789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Harvest of Hope</a:t>
            </a:r>
            <a:endParaRPr sz="1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3754550" y="2451500"/>
            <a:ext cx="1769073" cy="1294249"/>
          </a:xfrm>
          <a:prstGeom prst="rect">
            <a:avLst/>
          </a:prstGeom>
          <a:noFill/>
          <a:ln>
            <a:noFill/>
          </a:ln>
        </p:spPr>
      </p:pic>
      <p:pic>
        <p:nvPicPr>
          <p:cNvPr id="68" name="Google Shape;68;p15"/>
          <p:cNvPicPr preferRelativeResize="0"/>
          <p:nvPr/>
        </p:nvPicPr>
        <p:blipFill>
          <a:blip r:embed="rId4">
            <a:alphaModFix/>
          </a:blip>
          <a:stretch>
            <a:fillRect/>
          </a:stretch>
        </p:blipFill>
        <p:spPr>
          <a:xfrm>
            <a:off x="6579675" y="922350"/>
            <a:ext cx="1769075" cy="1294250"/>
          </a:xfrm>
          <a:prstGeom prst="rect">
            <a:avLst/>
          </a:prstGeom>
          <a:noFill/>
          <a:ln>
            <a:noFill/>
          </a:ln>
        </p:spPr>
      </p:pic>
      <p:pic>
        <p:nvPicPr>
          <p:cNvPr id="69" name="Google Shape;69;p15"/>
          <p:cNvPicPr preferRelativeResize="0"/>
          <p:nvPr/>
        </p:nvPicPr>
        <p:blipFill rotWithShape="1">
          <a:blip r:embed="rId5">
            <a:alphaModFix/>
          </a:blip>
          <a:srcRect l="2752" b="12064"/>
          <a:stretch/>
        </p:blipFill>
        <p:spPr>
          <a:xfrm>
            <a:off x="1872550" y="2451500"/>
            <a:ext cx="1769074" cy="1294249"/>
          </a:xfrm>
          <a:prstGeom prst="rect">
            <a:avLst/>
          </a:prstGeom>
          <a:noFill/>
          <a:ln>
            <a:noFill/>
          </a:ln>
        </p:spPr>
      </p:pic>
      <p:pic>
        <p:nvPicPr>
          <p:cNvPr id="70" name="Google Shape;70;p15"/>
          <p:cNvPicPr preferRelativeResize="0"/>
          <p:nvPr/>
        </p:nvPicPr>
        <p:blipFill>
          <a:blip r:embed="rId6">
            <a:alphaModFix/>
          </a:blip>
          <a:stretch>
            <a:fillRect/>
          </a:stretch>
        </p:blipFill>
        <p:spPr>
          <a:xfrm>
            <a:off x="5636550" y="2451500"/>
            <a:ext cx="1769073" cy="1294249"/>
          </a:xfrm>
          <a:prstGeom prst="rect">
            <a:avLst/>
          </a:prstGeom>
          <a:noFill/>
          <a:ln>
            <a:noFill/>
          </a:ln>
        </p:spPr>
      </p:pic>
      <p:pic>
        <p:nvPicPr>
          <p:cNvPr id="71" name="Google Shape;71;p15"/>
          <p:cNvPicPr preferRelativeResize="0"/>
          <p:nvPr/>
        </p:nvPicPr>
        <p:blipFill>
          <a:blip r:embed="rId7">
            <a:alphaModFix/>
          </a:blip>
          <a:stretch>
            <a:fillRect/>
          </a:stretch>
        </p:blipFill>
        <p:spPr>
          <a:xfrm>
            <a:off x="880375" y="922362"/>
            <a:ext cx="1769074" cy="1294250"/>
          </a:xfrm>
          <a:prstGeom prst="rect">
            <a:avLst/>
          </a:prstGeom>
          <a:noFill/>
          <a:ln>
            <a:noFill/>
          </a:ln>
        </p:spPr>
      </p:pic>
      <p:pic>
        <p:nvPicPr>
          <p:cNvPr id="72" name="Google Shape;72;p15"/>
          <p:cNvPicPr preferRelativeResize="0"/>
          <p:nvPr/>
        </p:nvPicPr>
        <p:blipFill>
          <a:blip r:embed="rId8">
            <a:alphaModFix/>
          </a:blip>
          <a:stretch>
            <a:fillRect/>
          </a:stretch>
        </p:blipFill>
        <p:spPr>
          <a:xfrm rot="-2">
            <a:off x="2768325" y="922349"/>
            <a:ext cx="1769075" cy="1294250"/>
          </a:xfrm>
          <a:prstGeom prst="rect">
            <a:avLst/>
          </a:prstGeom>
          <a:noFill/>
          <a:ln>
            <a:noFill/>
          </a:ln>
        </p:spPr>
      </p:pic>
      <p:sp>
        <p:nvSpPr>
          <p:cNvPr id="73" name="Google Shape;73;p15"/>
          <p:cNvSpPr txBox="1"/>
          <p:nvPr/>
        </p:nvSpPr>
        <p:spPr>
          <a:xfrm>
            <a:off x="-4625" y="140800"/>
            <a:ext cx="91440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00"/>
              <a:t>Harvest of Hope Catholic Community</a:t>
            </a:r>
            <a:endParaRPr sz="3300"/>
          </a:p>
        </p:txBody>
      </p:sp>
      <p:sp>
        <p:nvSpPr>
          <p:cNvPr id="74" name="Google Shape;74;p15"/>
          <p:cNvSpPr txBox="1"/>
          <p:nvPr/>
        </p:nvSpPr>
        <p:spPr>
          <a:xfrm>
            <a:off x="934350" y="3822350"/>
            <a:ext cx="7275300" cy="149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622" b="1">
                <a:solidFill>
                  <a:schemeClr val="dk1"/>
                </a:solidFill>
              </a:rPr>
              <a:t>Four cities:</a:t>
            </a:r>
            <a:r>
              <a:rPr lang="en" sz="1622">
                <a:solidFill>
                  <a:schemeClr val="dk1"/>
                </a:solidFill>
              </a:rPr>
              <a:t> Albany, Avon, St. Anthony &amp; St. Martin                               </a:t>
            </a:r>
            <a:br>
              <a:rPr lang="en" sz="1622">
                <a:solidFill>
                  <a:schemeClr val="dk1"/>
                </a:solidFill>
              </a:rPr>
            </a:br>
            <a:r>
              <a:rPr lang="en" sz="1500" b="1">
                <a:solidFill>
                  <a:schemeClr val="dk1"/>
                </a:solidFill>
              </a:rPr>
              <a:t>Seven entities:</a:t>
            </a:r>
            <a:r>
              <a:rPr lang="en" sz="1500">
                <a:solidFill>
                  <a:schemeClr val="dk1"/>
                </a:solidFill>
              </a:rPr>
              <a:t> Seven Dolors Parish, Albany; St. Benedict Parish, Avon; </a:t>
            </a:r>
            <a:br>
              <a:rPr lang="en" sz="1500">
                <a:solidFill>
                  <a:schemeClr val="dk1"/>
                </a:solidFill>
              </a:rPr>
            </a:br>
            <a:r>
              <a:rPr lang="en" sz="1500">
                <a:solidFill>
                  <a:schemeClr val="dk1"/>
                </a:solidFill>
              </a:rPr>
              <a:t>St. Anthony Parish, St. Anthony; St. Martin Parish, St. Martin; St. Catherine Oratory, Farming; Holy Family School, Albany; Mother of Mercy Senior Living, Albany</a:t>
            </a:r>
            <a:endParaRPr sz="1700">
              <a:solidFill>
                <a:schemeClr val="dk1"/>
              </a:solidFill>
            </a:endParaRPr>
          </a:p>
          <a:p>
            <a:pPr marL="0" lvl="0" indent="0" algn="l" rtl="0">
              <a:spcBef>
                <a:spcPts val="1200"/>
              </a:spcBef>
              <a:spcAft>
                <a:spcPts val="0"/>
              </a:spcAft>
              <a:buNone/>
            </a:pPr>
            <a:endParaRPr>
              <a:solidFill>
                <a:schemeClr val="dk1"/>
              </a:solidFill>
            </a:endParaRPr>
          </a:p>
        </p:txBody>
      </p:sp>
      <p:pic>
        <p:nvPicPr>
          <p:cNvPr id="75" name="Google Shape;75;p15"/>
          <p:cNvPicPr preferRelativeResize="0"/>
          <p:nvPr/>
        </p:nvPicPr>
        <p:blipFill rotWithShape="1">
          <a:blip r:embed="rId9">
            <a:alphaModFix/>
          </a:blip>
          <a:srcRect t="16952" b="22175"/>
          <a:stretch/>
        </p:blipFill>
        <p:spPr>
          <a:xfrm>
            <a:off x="4674000" y="922349"/>
            <a:ext cx="1769072" cy="12942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pic>
        <p:nvPicPr>
          <p:cNvPr id="80" name="Google Shape;80;p16"/>
          <p:cNvPicPr preferRelativeResize="0"/>
          <p:nvPr/>
        </p:nvPicPr>
        <p:blipFill>
          <a:blip r:embed="rId3">
            <a:alphaModFix/>
          </a:blip>
          <a:stretch>
            <a:fillRect/>
          </a:stretch>
        </p:blipFill>
        <p:spPr>
          <a:xfrm>
            <a:off x="4791125" y="2554050"/>
            <a:ext cx="3999451" cy="2043150"/>
          </a:xfrm>
          <a:prstGeom prst="rect">
            <a:avLst/>
          </a:prstGeom>
          <a:noFill/>
          <a:ln>
            <a:noFill/>
          </a:ln>
        </p:spPr>
      </p:pic>
      <p:sp>
        <p:nvSpPr>
          <p:cNvPr id="81" name="Google Shape;81;p16"/>
          <p:cNvSpPr txBox="1">
            <a:spLocks noGrp="1"/>
          </p:cNvSpPr>
          <p:nvPr>
            <p:ph type="title"/>
          </p:nvPr>
        </p:nvSpPr>
        <p:spPr>
          <a:xfrm>
            <a:off x="3643775" y="333950"/>
            <a:ext cx="853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420"/>
              <a:t>In the beginning…</a:t>
            </a:r>
            <a:endParaRPr sz="3420"/>
          </a:p>
        </p:txBody>
      </p:sp>
      <p:sp>
        <p:nvSpPr>
          <p:cNvPr id="82" name="Google Shape;82;p16"/>
          <p:cNvSpPr txBox="1">
            <a:spLocks noGrp="1"/>
          </p:cNvSpPr>
          <p:nvPr>
            <p:ph type="body" idx="1"/>
          </p:nvPr>
        </p:nvSpPr>
        <p:spPr>
          <a:xfrm>
            <a:off x="3643775" y="906650"/>
            <a:ext cx="5554500" cy="3416400"/>
          </a:xfrm>
          <a:prstGeom prst="rect">
            <a:avLst/>
          </a:prstGeom>
        </p:spPr>
        <p:txBody>
          <a:bodyPr spcFirstLastPara="1" wrap="square" lIns="91425" tIns="91425" rIns="91425" bIns="91425" anchor="t" anchorCtr="0">
            <a:normAutofit/>
          </a:bodyPr>
          <a:lstStyle/>
          <a:p>
            <a:pPr marL="457200" lvl="0" indent="-393700" algn="l" rtl="0">
              <a:spcBef>
                <a:spcPts val="0"/>
              </a:spcBef>
              <a:spcAft>
                <a:spcPts val="0"/>
              </a:spcAft>
              <a:buClr>
                <a:schemeClr val="dk1"/>
              </a:buClr>
              <a:buSzPts val="2600"/>
              <a:buChar char="●"/>
            </a:pPr>
            <a:r>
              <a:rPr lang="en" sz="2600">
                <a:solidFill>
                  <a:schemeClr val="dk1"/>
                </a:solidFill>
              </a:rPr>
              <a:t>Strategic planning process</a:t>
            </a:r>
            <a:endParaRPr sz="2600">
              <a:solidFill>
                <a:schemeClr val="dk1"/>
              </a:solidFill>
            </a:endParaRPr>
          </a:p>
          <a:p>
            <a:pPr marL="457200" lvl="0" indent="-393700" algn="l" rtl="0">
              <a:spcBef>
                <a:spcPts val="0"/>
              </a:spcBef>
              <a:spcAft>
                <a:spcPts val="0"/>
              </a:spcAft>
              <a:buClr>
                <a:schemeClr val="dk1"/>
              </a:buClr>
              <a:buSzPts val="2600"/>
              <a:buChar char="●"/>
            </a:pPr>
            <a:r>
              <a:rPr lang="en" sz="2600">
                <a:solidFill>
                  <a:schemeClr val="dk1"/>
                </a:solidFill>
              </a:rPr>
              <a:t>Focused on relationship building</a:t>
            </a:r>
            <a:endParaRPr sz="2600">
              <a:solidFill>
                <a:schemeClr val="dk1"/>
              </a:solidFill>
            </a:endParaRPr>
          </a:p>
          <a:p>
            <a:pPr marL="457200" lvl="0" indent="-393700" algn="l" rtl="0">
              <a:spcBef>
                <a:spcPts val="0"/>
              </a:spcBef>
              <a:spcAft>
                <a:spcPts val="0"/>
              </a:spcAft>
              <a:buClr>
                <a:schemeClr val="dk1"/>
              </a:buClr>
              <a:buSzPts val="2600"/>
              <a:buChar char="●"/>
            </a:pPr>
            <a:r>
              <a:rPr lang="en" sz="2600">
                <a:solidFill>
                  <a:schemeClr val="dk1"/>
                </a:solidFill>
              </a:rPr>
              <a:t>Name of ACC </a:t>
            </a:r>
            <a:endParaRPr sz="2600">
              <a:solidFill>
                <a:schemeClr val="dk1"/>
              </a:solidFill>
            </a:endParaRPr>
          </a:p>
          <a:p>
            <a:pPr marL="457200" lvl="0" indent="-393700" algn="l" rtl="0">
              <a:spcBef>
                <a:spcPts val="0"/>
              </a:spcBef>
              <a:spcAft>
                <a:spcPts val="0"/>
              </a:spcAft>
              <a:buClr>
                <a:schemeClr val="dk1"/>
              </a:buClr>
              <a:buSzPts val="2600"/>
              <a:buChar char="●"/>
            </a:pPr>
            <a:r>
              <a:rPr lang="en" sz="2600">
                <a:solidFill>
                  <a:schemeClr val="dk1"/>
                </a:solidFill>
              </a:rPr>
              <a:t>Logo </a:t>
            </a:r>
            <a:endParaRPr sz="2600">
              <a:solidFill>
                <a:schemeClr val="dk1"/>
              </a:solidFill>
            </a:endParaRPr>
          </a:p>
          <a:p>
            <a:pPr marL="0" lvl="0" indent="0" algn="l" rtl="0">
              <a:spcBef>
                <a:spcPts val="1200"/>
              </a:spcBef>
              <a:spcAft>
                <a:spcPts val="1200"/>
              </a:spcAft>
              <a:buNone/>
            </a:pPr>
            <a:endParaRPr/>
          </a:p>
        </p:txBody>
      </p:sp>
      <p:pic>
        <p:nvPicPr>
          <p:cNvPr id="83" name="Google Shape;83;p16"/>
          <p:cNvPicPr preferRelativeResize="0"/>
          <p:nvPr/>
        </p:nvPicPr>
        <p:blipFill>
          <a:blip r:embed="rId4">
            <a:alphaModFix/>
          </a:blip>
          <a:stretch>
            <a:fillRect/>
          </a:stretch>
        </p:blipFill>
        <p:spPr>
          <a:xfrm rot="-2">
            <a:off x="80925" y="330526"/>
            <a:ext cx="3496199" cy="43590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233900" y="278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300"/>
              <a:t>The Bulletin</a:t>
            </a:r>
            <a:endParaRPr sz="3300"/>
          </a:p>
        </p:txBody>
      </p:sp>
      <p:sp>
        <p:nvSpPr>
          <p:cNvPr id="89" name="Google Shape;89;p17"/>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600">
                <a:solidFill>
                  <a:schemeClr val="dk1"/>
                </a:solidFill>
              </a:rPr>
              <a:t>Initial conflicts:</a:t>
            </a:r>
            <a:endParaRPr sz="2600">
              <a:solidFill>
                <a:schemeClr val="dk1"/>
              </a:solidFill>
            </a:endParaRPr>
          </a:p>
          <a:p>
            <a:pPr marL="457200" lvl="0" indent="-368300" algn="l" rtl="0">
              <a:lnSpc>
                <a:spcPct val="100000"/>
              </a:lnSpc>
              <a:spcBef>
                <a:spcPts val="0"/>
              </a:spcBef>
              <a:spcAft>
                <a:spcPts val="0"/>
              </a:spcAft>
              <a:buClr>
                <a:schemeClr val="dk1"/>
              </a:buClr>
              <a:buSzPts val="2200"/>
              <a:buChar char="●"/>
            </a:pPr>
            <a:r>
              <a:rPr lang="en" sz="2200">
                <a:solidFill>
                  <a:schemeClr val="dk1"/>
                </a:solidFill>
              </a:rPr>
              <a:t>Issues of identity, finances, </a:t>
            </a:r>
            <a:endParaRPr sz="2200">
              <a:solidFill>
                <a:schemeClr val="dk1"/>
              </a:solidFill>
            </a:endParaRPr>
          </a:p>
          <a:p>
            <a:pPr marL="457200" lvl="0" indent="0" algn="l" rtl="0">
              <a:lnSpc>
                <a:spcPct val="100000"/>
              </a:lnSpc>
              <a:spcBef>
                <a:spcPts val="0"/>
              </a:spcBef>
              <a:spcAft>
                <a:spcPts val="0"/>
              </a:spcAft>
              <a:buNone/>
            </a:pPr>
            <a:r>
              <a:rPr lang="en" sz="2200">
                <a:solidFill>
                  <a:schemeClr val="dk1"/>
                </a:solidFill>
              </a:rPr>
              <a:t>communication</a:t>
            </a:r>
            <a:endParaRPr sz="2200">
              <a:solidFill>
                <a:schemeClr val="dk1"/>
              </a:solidFill>
            </a:endParaRPr>
          </a:p>
          <a:p>
            <a:pPr marL="457200" lvl="0" indent="0" algn="l" rtl="0">
              <a:lnSpc>
                <a:spcPct val="100000"/>
              </a:lnSpc>
              <a:spcBef>
                <a:spcPts val="0"/>
              </a:spcBef>
              <a:spcAft>
                <a:spcPts val="0"/>
              </a:spcAft>
              <a:buNone/>
            </a:pPr>
            <a:endParaRPr sz="2200">
              <a:solidFill>
                <a:schemeClr val="dk1"/>
              </a:solidFill>
            </a:endParaRPr>
          </a:p>
          <a:p>
            <a:pPr marL="0" lvl="0" indent="0" algn="l" rtl="0">
              <a:lnSpc>
                <a:spcPct val="100000"/>
              </a:lnSpc>
              <a:spcBef>
                <a:spcPts val="0"/>
              </a:spcBef>
              <a:spcAft>
                <a:spcPts val="0"/>
              </a:spcAft>
              <a:buNone/>
            </a:pPr>
            <a:r>
              <a:rPr lang="en" sz="2600">
                <a:solidFill>
                  <a:schemeClr val="dk1"/>
                </a:solidFill>
              </a:rPr>
              <a:t>Current process:</a:t>
            </a:r>
            <a:endParaRPr sz="2600">
              <a:solidFill>
                <a:schemeClr val="dk1"/>
              </a:solidFill>
            </a:endParaRPr>
          </a:p>
          <a:p>
            <a:pPr marL="457200" lvl="0" indent="-368300" algn="l" rtl="0">
              <a:lnSpc>
                <a:spcPct val="100000"/>
              </a:lnSpc>
              <a:spcBef>
                <a:spcPts val="0"/>
              </a:spcBef>
              <a:spcAft>
                <a:spcPts val="0"/>
              </a:spcAft>
              <a:buClr>
                <a:schemeClr val="dk1"/>
              </a:buClr>
              <a:buSzPts val="2200"/>
              <a:buChar char="●"/>
            </a:pPr>
            <a:r>
              <a:rPr lang="en" sz="2200">
                <a:solidFill>
                  <a:schemeClr val="dk1"/>
                </a:solidFill>
              </a:rPr>
              <a:t>Information funnelled to editor</a:t>
            </a:r>
            <a:endParaRPr sz="2200">
              <a:solidFill>
                <a:schemeClr val="dk1"/>
              </a:solidFill>
            </a:endParaRPr>
          </a:p>
          <a:p>
            <a:pPr marL="457200" lvl="0" indent="-368300" algn="l" rtl="0">
              <a:lnSpc>
                <a:spcPct val="100000"/>
              </a:lnSpc>
              <a:spcBef>
                <a:spcPts val="0"/>
              </a:spcBef>
              <a:spcAft>
                <a:spcPts val="0"/>
              </a:spcAft>
              <a:buClr>
                <a:schemeClr val="dk1"/>
              </a:buClr>
              <a:buSzPts val="2200"/>
              <a:buChar char="●"/>
            </a:pPr>
            <a:r>
              <a:rPr lang="en" sz="2200">
                <a:solidFill>
                  <a:schemeClr val="dk1"/>
                </a:solidFill>
              </a:rPr>
              <a:t>Sent to large group for proofing</a:t>
            </a:r>
            <a:endParaRPr sz="2200">
              <a:solidFill>
                <a:schemeClr val="dk1"/>
              </a:solidFill>
            </a:endParaRPr>
          </a:p>
          <a:p>
            <a:pPr marL="457200" lvl="0" indent="-368300" algn="l" rtl="0">
              <a:lnSpc>
                <a:spcPct val="100000"/>
              </a:lnSpc>
              <a:spcBef>
                <a:spcPts val="0"/>
              </a:spcBef>
              <a:spcAft>
                <a:spcPts val="0"/>
              </a:spcAft>
              <a:buClr>
                <a:schemeClr val="dk1"/>
              </a:buClr>
              <a:buSzPts val="2200"/>
              <a:buChar char="●"/>
            </a:pPr>
            <a:r>
              <a:rPr lang="en" sz="2200">
                <a:solidFill>
                  <a:schemeClr val="dk1"/>
                </a:solidFill>
              </a:rPr>
              <a:t>“A small miracle every week.” </a:t>
            </a:r>
            <a:endParaRPr sz="2200">
              <a:solidFill>
                <a:schemeClr val="dk1"/>
              </a:solidFill>
            </a:endParaRPr>
          </a:p>
          <a:p>
            <a:pPr marL="0" lvl="0" indent="0" algn="l" rtl="0">
              <a:lnSpc>
                <a:spcPct val="100000"/>
              </a:lnSpc>
              <a:spcBef>
                <a:spcPts val="0"/>
              </a:spcBef>
              <a:spcAft>
                <a:spcPts val="0"/>
              </a:spcAft>
              <a:buNone/>
            </a:pPr>
            <a:r>
              <a:rPr lang="en" sz="2200">
                <a:solidFill>
                  <a:schemeClr val="dk1"/>
                </a:solidFill>
              </a:rPr>
              <a:t>                  - Fr. Edward</a:t>
            </a:r>
            <a:endParaRPr sz="2200">
              <a:solidFill>
                <a:schemeClr val="dk1"/>
              </a:solidFill>
            </a:endParaRPr>
          </a:p>
        </p:txBody>
      </p:sp>
      <p:pic>
        <p:nvPicPr>
          <p:cNvPr id="90" name="Google Shape;90;p17"/>
          <p:cNvPicPr preferRelativeResize="0"/>
          <p:nvPr/>
        </p:nvPicPr>
        <p:blipFill>
          <a:blip r:embed="rId3">
            <a:alphaModFix/>
          </a:blip>
          <a:stretch>
            <a:fillRect/>
          </a:stretch>
        </p:blipFill>
        <p:spPr>
          <a:xfrm>
            <a:off x="4923400" y="224175"/>
            <a:ext cx="3628324" cy="4654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11700" y="182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320"/>
              <a:t>Leadership Structure</a:t>
            </a:r>
            <a:endParaRPr sz="3320"/>
          </a:p>
        </p:txBody>
      </p:sp>
      <p:sp>
        <p:nvSpPr>
          <p:cNvPr id="96" name="Google Shape;96;p18"/>
          <p:cNvSpPr txBox="1">
            <a:spLocks noGrp="1"/>
          </p:cNvSpPr>
          <p:nvPr>
            <p:ph type="body" idx="1"/>
          </p:nvPr>
        </p:nvSpPr>
        <p:spPr>
          <a:xfrm>
            <a:off x="84250" y="1406950"/>
            <a:ext cx="3414600" cy="30849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1"/>
              </a:buClr>
              <a:buSzPts val="1600"/>
              <a:buChar char="●"/>
            </a:pPr>
            <a:r>
              <a:rPr lang="en" sz="1600">
                <a:solidFill>
                  <a:schemeClr val="dk1"/>
                </a:solidFill>
              </a:rPr>
              <a:t>Each community has their own staff and volunteers</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Common staff positions within the community</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Challenges - energy devoted to pastoral care with multiple parishes</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Joint staff meetings/yearly retreat</a:t>
            </a:r>
            <a:endParaRPr sz="1600">
              <a:solidFill>
                <a:schemeClr val="dk1"/>
              </a:solidFill>
            </a:endParaRPr>
          </a:p>
        </p:txBody>
      </p:sp>
      <p:pic>
        <p:nvPicPr>
          <p:cNvPr id="97" name="Google Shape;97;p18"/>
          <p:cNvPicPr preferRelativeResize="0"/>
          <p:nvPr/>
        </p:nvPicPr>
        <p:blipFill>
          <a:blip r:embed="rId3">
            <a:alphaModFix/>
          </a:blip>
          <a:stretch>
            <a:fillRect/>
          </a:stretch>
        </p:blipFill>
        <p:spPr>
          <a:xfrm>
            <a:off x="3377800" y="755300"/>
            <a:ext cx="5643744" cy="43881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189500" y="-35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320"/>
              <a:t>Early Wins</a:t>
            </a:r>
            <a:endParaRPr sz="3320"/>
          </a:p>
        </p:txBody>
      </p:sp>
      <p:sp>
        <p:nvSpPr>
          <p:cNvPr id="103" name="Google Shape;103;p19"/>
          <p:cNvSpPr txBox="1">
            <a:spLocks noGrp="1"/>
          </p:cNvSpPr>
          <p:nvPr>
            <p:ph type="body" idx="1"/>
          </p:nvPr>
        </p:nvSpPr>
        <p:spPr>
          <a:xfrm>
            <a:off x="189500" y="666200"/>
            <a:ext cx="4406100" cy="4277400"/>
          </a:xfrm>
          <a:prstGeom prst="rect">
            <a:avLst/>
          </a:prstGeom>
        </p:spPr>
        <p:txBody>
          <a:bodyPr spcFirstLastPara="1" wrap="square" lIns="91425" tIns="91425" rIns="91425" bIns="91425" anchor="t" anchorCtr="0">
            <a:noAutofit/>
          </a:bodyPr>
          <a:lstStyle/>
          <a:p>
            <a:pPr marL="457200" lvl="0" indent="-349190" algn="l" rtl="0">
              <a:lnSpc>
                <a:spcPct val="80000"/>
              </a:lnSpc>
              <a:spcBef>
                <a:spcPts val="0"/>
              </a:spcBef>
              <a:spcAft>
                <a:spcPts val="0"/>
              </a:spcAft>
              <a:buClr>
                <a:schemeClr val="dk1"/>
              </a:buClr>
              <a:buSzPts val="1899"/>
              <a:buChar char="●"/>
            </a:pPr>
            <a:r>
              <a:rPr lang="en" sz="1899">
                <a:solidFill>
                  <a:schemeClr val="dk1"/>
                </a:solidFill>
              </a:rPr>
              <a:t>Early Success - Rural Life Celebration</a:t>
            </a:r>
            <a:endParaRPr sz="1899">
              <a:solidFill>
                <a:schemeClr val="dk1"/>
              </a:solidFill>
            </a:endParaRPr>
          </a:p>
          <a:p>
            <a:pPr marL="457200" lvl="0" indent="0" algn="l" rtl="0">
              <a:lnSpc>
                <a:spcPct val="80000"/>
              </a:lnSpc>
              <a:spcBef>
                <a:spcPts val="0"/>
              </a:spcBef>
              <a:spcAft>
                <a:spcPts val="0"/>
              </a:spcAft>
              <a:buSzPts val="852"/>
              <a:buNone/>
            </a:pPr>
            <a:endParaRPr sz="1899">
              <a:solidFill>
                <a:schemeClr val="dk1"/>
              </a:solidFill>
            </a:endParaRPr>
          </a:p>
          <a:p>
            <a:pPr marL="457200" lvl="0" indent="-349190" algn="l" rtl="0">
              <a:lnSpc>
                <a:spcPct val="80000"/>
              </a:lnSpc>
              <a:spcBef>
                <a:spcPts val="0"/>
              </a:spcBef>
              <a:spcAft>
                <a:spcPts val="0"/>
              </a:spcAft>
              <a:buClr>
                <a:schemeClr val="dk1"/>
              </a:buClr>
              <a:buSzPts val="1899"/>
              <a:buChar char="●"/>
            </a:pPr>
            <a:r>
              <a:rPr lang="en" sz="1899">
                <a:solidFill>
                  <a:schemeClr val="dk1"/>
                </a:solidFill>
              </a:rPr>
              <a:t>Separate but unified Faith  Formation programs: this year share a common theme</a:t>
            </a:r>
            <a:endParaRPr sz="1899">
              <a:solidFill>
                <a:schemeClr val="dk1"/>
              </a:solidFill>
            </a:endParaRPr>
          </a:p>
          <a:p>
            <a:pPr marL="457200" lvl="0" indent="0" algn="l" rtl="0">
              <a:lnSpc>
                <a:spcPct val="80000"/>
              </a:lnSpc>
              <a:spcBef>
                <a:spcPts val="0"/>
              </a:spcBef>
              <a:spcAft>
                <a:spcPts val="0"/>
              </a:spcAft>
              <a:buSzPts val="852"/>
              <a:buNone/>
            </a:pPr>
            <a:endParaRPr sz="1899">
              <a:solidFill>
                <a:schemeClr val="dk1"/>
              </a:solidFill>
            </a:endParaRPr>
          </a:p>
          <a:p>
            <a:pPr marL="457200" lvl="0" indent="-349190" algn="l" rtl="0">
              <a:lnSpc>
                <a:spcPct val="80000"/>
              </a:lnSpc>
              <a:spcBef>
                <a:spcPts val="0"/>
              </a:spcBef>
              <a:spcAft>
                <a:spcPts val="0"/>
              </a:spcAft>
              <a:buClr>
                <a:schemeClr val="dk1"/>
              </a:buClr>
              <a:buSzPts val="1899"/>
              <a:buChar char="●"/>
            </a:pPr>
            <a:r>
              <a:rPr lang="en" sz="1899">
                <a:solidFill>
                  <a:schemeClr val="dk1"/>
                </a:solidFill>
              </a:rPr>
              <a:t>Common Confirmation      Standards</a:t>
            </a:r>
            <a:endParaRPr sz="1899">
              <a:solidFill>
                <a:schemeClr val="dk1"/>
              </a:solidFill>
            </a:endParaRPr>
          </a:p>
          <a:p>
            <a:pPr marL="457200" lvl="0" indent="0" algn="l" rtl="0">
              <a:lnSpc>
                <a:spcPct val="80000"/>
              </a:lnSpc>
              <a:spcBef>
                <a:spcPts val="0"/>
              </a:spcBef>
              <a:spcAft>
                <a:spcPts val="0"/>
              </a:spcAft>
              <a:buSzPts val="852"/>
              <a:buNone/>
            </a:pPr>
            <a:endParaRPr sz="1899">
              <a:solidFill>
                <a:schemeClr val="dk1"/>
              </a:solidFill>
            </a:endParaRPr>
          </a:p>
          <a:p>
            <a:pPr marL="457200" lvl="0" indent="-349190" algn="l" rtl="0">
              <a:lnSpc>
                <a:spcPct val="80000"/>
              </a:lnSpc>
              <a:spcBef>
                <a:spcPts val="0"/>
              </a:spcBef>
              <a:spcAft>
                <a:spcPts val="0"/>
              </a:spcAft>
              <a:buClr>
                <a:schemeClr val="dk1"/>
              </a:buClr>
              <a:buSzPts val="1899"/>
              <a:buChar char="●"/>
            </a:pPr>
            <a:r>
              <a:rPr lang="en" sz="1899">
                <a:solidFill>
                  <a:schemeClr val="dk1"/>
                </a:solidFill>
              </a:rPr>
              <a:t>Sacramental Preparation       (Baptism, Weddings)</a:t>
            </a:r>
            <a:endParaRPr sz="1899">
              <a:solidFill>
                <a:schemeClr val="dk1"/>
              </a:solidFill>
            </a:endParaRPr>
          </a:p>
          <a:p>
            <a:pPr marL="457200" lvl="0" indent="0" algn="l" rtl="0">
              <a:lnSpc>
                <a:spcPct val="80000"/>
              </a:lnSpc>
              <a:spcBef>
                <a:spcPts val="0"/>
              </a:spcBef>
              <a:spcAft>
                <a:spcPts val="0"/>
              </a:spcAft>
              <a:buNone/>
            </a:pPr>
            <a:endParaRPr sz="1899">
              <a:solidFill>
                <a:schemeClr val="dk1"/>
              </a:solidFill>
            </a:endParaRPr>
          </a:p>
          <a:p>
            <a:pPr marL="457200" lvl="0" indent="-349190" algn="l" rtl="0">
              <a:lnSpc>
                <a:spcPct val="80000"/>
              </a:lnSpc>
              <a:spcBef>
                <a:spcPts val="0"/>
              </a:spcBef>
              <a:spcAft>
                <a:spcPts val="0"/>
              </a:spcAft>
              <a:buClr>
                <a:schemeClr val="dk1"/>
              </a:buClr>
              <a:buSzPts val="1899"/>
              <a:buChar char="●"/>
            </a:pPr>
            <a:r>
              <a:rPr lang="en" sz="1899">
                <a:solidFill>
                  <a:schemeClr val="dk1"/>
                </a:solidFill>
              </a:rPr>
              <a:t>Shared funeral resources</a:t>
            </a:r>
            <a:endParaRPr sz="1899">
              <a:solidFill>
                <a:schemeClr val="dk1"/>
              </a:solidFill>
            </a:endParaRPr>
          </a:p>
          <a:p>
            <a:pPr marL="457200" lvl="0" indent="0" algn="l" rtl="0">
              <a:lnSpc>
                <a:spcPct val="80000"/>
              </a:lnSpc>
              <a:spcBef>
                <a:spcPts val="0"/>
              </a:spcBef>
              <a:spcAft>
                <a:spcPts val="0"/>
              </a:spcAft>
              <a:buSzPts val="852"/>
              <a:buNone/>
            </a:pPr>
            <a:endParaRPr sz="1899">
              <a:solidFill>
                <a:schemeClr val="dk1"/>
              </a:solidFill>
            </a:endParaRPr>
          </a:p>
          <a:p>
            <a:pPr marL="457200" lvl="0" indent="0" algn="l" rtl="0">
              <a:lnSpc>
                <a:spcPct val="80000"/>
              </a:lnSpc>
              <a:spcBef>
                <a:spcPts val="0"/>
              </a:spcBef>
              <a:spcAft>
                <a:spcPts val="0"/>
              </a:spcAft>
              <a:buNone/>
            </a:pPr>
            <a:endParaRPr sz="1899">
              <a:solidFill>
                <a:schemeClr val="dk1"/>
              </a:solidFill>
            </a:endParaRPr>
          </a:p>
          <a:p>
            <a:pPr marL="0" lvl="0" indent="0" algn="l" rtl="0">
              <a:lnSpc>
                <a:spcPct val="95000"/>
              </a:lnSpc>
              <a:spcBef>
                <a:spcPts val="0"/>
              </a:spcBef>
              <a:spcAft>
                <a:spcPts val="1200"/>
              </a:spcAft>
              <a:buSzPts val="852"/>
              <a:buNone/>
            </a:pPr>
            <a:endParaRPr sz="1595">
              <a:solidFill>
                <a:schemeClr val="dk1"/>
              </a:solidFill>
            </a:endParaRPr>
          </a:p>
        </p:txBody>
      </p:sp>
      <p:pic>
        <p:nvPicPr>
          <p:cNvPr id="104" name="Google Shape;104;p19"/>
          <p:cNvPicPr preferRelativeResize="0"/>
          <p:nvPr/>
        </p:nvPicPr>
        <p:blipFill>
          <a:blip r:embed="rId3">
            <a:alphaModFix/>
          </a:blip>
          <a:stretch>
            <a:fillRect/>
          </a:stretch>
        </p:blipFill>
        <p:spPr>
          <a:xfrm rot="-5">
            <a:off x="4516947" y="537430"/>
            <a:ext cx="3719301" cy="2521893"/>
          </a:xfrm>
          <a:prstGeom prst="rect">
            <a:avLst/>
          </a:prstGeom>
          <a:noFill/>
          <a:ln>
            <a:noFill/>
          </a:ln>
        </p:spPr>
      </p:pic>
      <p:pic>
        <p:nvPicPr>
          <p:cNvPr id="105" name="Google Shape;105;p19" descr="Harvest of Hope's presentation for the bishop." title="Funeral Planning Guide">
            <a:hlinkClick r:id="rId4"/>
          </p:cNvPr>
          <p:cNvPicPr preferRelativeResize="0"/>
          <p:nvPr/>
        </p:nvPicPr>
        <p:blipFill>
          <a:blip r:embed="rId5">
            <a:alphaModFix/>
          </a:blip>
          <a:stretch>
            <a:fillRect/>
          </a:stretch>
        </p:blipFill>
        <p:spPr>
          <a:xfrm>
            <a:off x="5352350" y="2776250"/>
            <a:ext cx="3048000" cy="171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0" y="89550"/>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120"/>
              <a:t>Communication, Communication, Communication</a:t>
            </a:r>
            <a:endParaRPr sz="3120"/>
          </a:p>
        </p:txBody>
      </p:sp>
      <p:sp>
        <p:nvSpPr>
          <p:cNvPr id="111" name="Google Shape;111;p20"/>
          <p:cNvSpPr txBox="1">
            <a:spLocks noGrp="1"/>
          </p:cNvSpPr>
          <p:nvPr>
            <p:ph type="body" idx="1"/>
          </p:nvPr>
        </p:nvSpPr>
        <p:spPr>
          <a:xfrm>
            <a:off x="0" y="706700"/>
            <a:ext cx="3521700" cy="3525900"/>
          </a:xfrm>
          <a:prstGeom prst="rect">
            <a:avLst/>
          </a:prstGeom>
        </p:spPr>
        <p:txBody>
          <a:bodyPr spcFirstLastPara="1" wrap="square" lIns="91425" tIns="91425" rIns="91425" bIns="91425" anchor="t" anchorCtr="0">
            <a:noAutofit/>
          </a:bodyPr>
          <a:lstStyle/>
          <a:p>
            <a:pPr marL="457200" lvl="0" indent="-342582" algn="l" rtl="0">
              <a:lnSpc>
                <a:spcPct val="190000"/>
              </a:lnSpc>
              <a:spcBef>
                <a:spcPts val="0"/>
              </a:spcBef>
              <a:spcAft>
                <a:spcPts val="0"/>
              </a:spcAft>
              <a:buClr>
                <a:schemeClr val="dk1"/>
              </a:buClr>
              <a:buSzPts val="1795"/>
              <a:buChar char="●"/>
            </a:pPr>
            <a:r>
              <a:rPr lang="en" sz="1795">
                <a:solidFill>
                  <a:schemeClr val="dk1"/>
                </a:solidFill>
              </a:rPr>
              <a:t>Bulletin</a:t>
            </a:r>
            <a:endParaRPr sz="1795">
              <a:solidFill>
                <a:schemeClr val="dk1"/>
              </a:solidFill>
            </a:endParaRPr>
          </a:p>
          <a:p>
            <a:pPr marL="457200" lvl="0" indent="-342582" algn="l" rtl="0">
              <a:lnSpc>
                <a:spcPct val="190000"/>
              </a:lnSpc>
              <a:spcBef>
                <a:spcPts val="0"/>
              </a:spcBef>
              <a:spcAft>
                <a:spcPts val="0"/>
              </a:spcAft>
              <a:buClr>
                <a:schemeClr val="dk1"/>
              </a:buClr>
              <a:buSzPts val="1795"/>
              <a:buChar char="●"/>
            </a:pPr>
            <a:r>
              <a:rPr lang="en" sz="1795">
                <a:solidFill>
                  <a:schemeClr val="dk1"/>
                </a:solidFill>
              </a:rPr>
              <a:t>Staff meeting</a:t>
            </a:r>
            <a:endParaRPr sz="1795">
              <a:solidFill>
                <a:schemeClr val="dk1"/>
              </a:solidFill>
            </a:endParaRPr>
          </a:p>
          <a:p>
            <a:pPr marL="457200" lvl="0" indent="-342582" algn="l" rtl="0">
              <a:lnSpc>
                <a:spcPct val="190000"/>
              </a:lnSpc>
              <a:spcBef>
                <a:spcPts val="0"/>
              </a:spcBef>
              <a:spcAft>
                <a:spcPts val="0"/>
              </a:spcAft>
              <a:buClr>
                <a:schemeClr val="dk1"/>
              </a:buClr>
              <a:buSzPts val="1795"/>
              <a:buChar char="●"/>
            </a:pPr>
            <a:r>
              <a:rPr lang="en" sz="1795">
                <a:solidFill>
                  <a:schemeClr val="dk1"/>
                </a:solidFill>
              </a:rPr>
              <a:t>Website</a:t>
            </a:r>
            <a:endParaRPr sz="1795">
              <a:solidFill>
                <a:schemeClr val="dk1"/>
              </a:solidFill>
            </a:endParaRPr>
          </a:p>
          <a:p>
            <a:pPr marL="457200" lvl="0" indent="-342582" algn="l" rtl="0">
              <a:lnSpc>
                <a:spcPct val="190000"/>
              </a:lnSpc>
              <a:spcBef>
                <a:spcPts val="0"/>
              </a:spcBef>
              <a:spcAft>
                <a:spcPts val="0"/>
              </a:spcAft>
              <a:buClr>
                <a:schemeClr val="dk1"/>
              </a:buClr>
              <a:buSzPts val="1795"/>
              <a:buChar char="●"/>
            </a:pPr>
            <a:r>
              <a:rPr lang="en" sz="1795">
                <a:solidFill>
                  <a:schemeClr val="dk1"/>
                </a:solidFill>
              </a:rPr>
              <a:t>Presider Schedule</a:t>
            </a:r>
            <a:endParaRPr sz="1795">
              <a:solidFill>
                <a:schemeClr val="dk1"/>
              </a:solidFill>
            </a:endParaRPr>
          </a:p>
          <a:p>
            <a:pPr marL="457200" lvl="0" indent="-342582" algn="l" rtl="0">
              <a:lnSpc>
                <a:spcPct val="190000"/>
              </a:lnSpc>
              <a:spcBef>
                <a:spcPts val="0"/>
              </a:spcBef>
              <a:spcAft>
                <a:spcPts val="0"/>
              </a:spcAft>
              <a:buClr>
                <a:schemeClr val="dk1"/>
              </a:buClr>
              <a:buSzPts val="1795"/>
              <a:buChar char="●"/>
            </a:pPr>
            <a:r>
              <a:rPr lang="en" sz="1795">
                <a:solidFill>
                  <a:schemeClr val="dk1"/>
                </a:solidFill>
              </a:rPr>
              <a:t>Shared Liturgical Calendar</a:t>
            </a:r>
            <a:endParaRPr sz="1795">
              <a:solidFill>
                <a:schemeClr val="dk1"/>
              </a:solidFill>
            </a:endParaRPr>
          </a:p>
          <a:p>
            <a:pPr marL="457200" lvl="0" indent="-342582" algn="l" rtl="0">
              <a:lnSpc>
                <a:spcPct val="190000"/>
              </a:lnSpc>
              <a:spcBef>
                <a:spcPts val="0"/>
              </a:spcBef>
              <a:spcAft>
                <a:spcPts val="0"/>
              </a:spcAft>
              <a:buClr>
                <a:schemeClr val="dk1"/>
              </a:buClr>
              <a:buSzPts val="1795"/>
              <a:buChar char="●"/>
            </a:pPr>
            <a:r>
              <a:rPr lang="en" sz="1795">
                <a:solidFill>
                  <a:schemeClr val="dk1"/>
                </a:solidFill>
              </a:rPr>
              <a:t>Social media</a:t>
            </a:r>
            <a:endParaRPr sz="1795">
              <a:solidFill>
                <a:schemeClr val="dk1"/>
              </a:solidFill>
            </a:endParaRPr>
          </a:p>
          <a:p>
            <a:pPr marL="457200" lvl="0" indent="-342582" algn="l" rtl="0">
              <a:lnSpc>
                <a:spcPct val="190000"/>
              </a:lnSpc>
              <a:spcBef>
                <a:spcPts val="0"/>
              </a:spcBef>
              <a:spcAft>
                <a:spcPts val="0"/>
              </a:spcAft>
              <a:buClr>
                <a:schemeClr val="dk1"/>
              </a:buClr>
              <a:buSzPts val="1795"/>
              <a:buChar char="●"/>
            </a:pPr>
            <a:r>
              <a:rPr lang="en" sz="1795">
                <a:solidFill>
                  <a:schemeClr val="dk1"/>
                </a:solidFill>
              </a:rPr>
              <a:t>Pastoral Council</a:t>
            </a:r>
            <a:endParaRPr sz="1795">
              <a:solidFill>
                <a:schemeClr val="dk1"/>
              </a:solidFill>
            </a:endParaRPr>
          </a:p>
          <a:p>
            <a:pPr marL="0" lvl="0" indent="0" algn="l" rtl="0">
              <a:lnSpc>
                <a:spcPct val="190000"/>
              </a:lnSpc>
              <a:spcBef>
                <a:spcPts val="1200"/>
              </a:spcBef>
              <a:spcAft>
                <a:spcPts val="1200"/>
              </a:spcAft>
              <a:buSzPts val="852"/>
              <a:buNone/>
            </a:pPr>
            <a:endParaRPr sz="1795">
              <a:solidFill>
                <a:srgbClr val="000000"/>
              </a:solidFill>
              <a:highlight>
                <a:schemeClr val="accent6"/>
              </a:highlight>
            </a:endParaRPr>
          </a:p>
        </p:txBody>
      </p:sp>
      <p:sp>
        <p:nvSpPr>
          <p:cNvPr id="112" name="Google Shape;112;p20"/>
          <p:cNvSpPr txBox="1"/>
          <p:nvPr/>
        </p:nvSpPr>
        <p:spPr>
          <a:xfrm>
            <a:off x="3321600" y="754050"/>
            <a:ext cx="5621100" cy="3525900"/>
          </a:xfrm>
          <a:prstGeom prst="rect">
            <a:avLst/>
          </a:prstGeom>
          <a:solidFill>
            <a:srgbClr val="98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13" name="Google Shape;113;p20"/>
          <p:cNvPicPr preferRelativeResize="0"/>
          <p:nvPr/>
        </p:nvPicPr>
        <p:blipFill rotWithShape="1">
          <a:blip r:embed="rId3">
            <a:alphaModFix/>
          </a:blip>
          <a:srcRect l="4502" t="5410" r="5439" b="-5409"/>
          <a:stretch/>
        </p:blipFill>
        <p:spPr>
          <a:xfrm>
            <a:off x="3487200" y="939750"/>
            <a:ext cx="5289901" cy="3416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0" y="0"/>
            <a:ext cx="7357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320"/>
              <a:t> Ongoing collaboration</a:t>
            </a:r>
            <a:r>
              <a:rPr lang="en" sz="3320">
                <a:solidFill>
                  <a:schemeClr val="accent5"/>
                </a:solidFill>
              </a:rPr>
              <a:t> </a:t>
            </a:r>
            <a:endParaRPr sz="3320"/>
          </a:p>
        </p:txBody>
      </p:sp>
      <p:sp>
        <p:nvSpPr>
          <p:cNvPr id="119" name="Google Shape;119;p21"/>
          <p:cNvSpPr txBox="1">
            <a:spLocks noGrp="1"/>
          </p:cNvSpPr>
          <p:nvPr>
            <p:ph type="body" idx="1"/>
          </p:nvPr>
        </p:nvSpPr>
        <p:spPr>
          <a:xfrm>
            <a:off x="2424125" y="400200"/>
            <a:ext cx="6573600" cy="47433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275"/>
              <a:buNone/>
            </a:pPr>
            <a:endParaRPr sz="1100" b="1">
              <a:solidFill>
                <a:schemeClr val="dk1"/>
              </a:solidFill>
            </a:endParaRPr>
          </a:p>
          <a:p>
            <a:pPr marL="0" lvl="0" indent="0" algn="l" rtl="0">
              <a:lnSpc>
                <a:spcPct val="95000"/>
              </a:lnSpc>
              <a:spcBef>
                <a:spcPts val="200"/>
              </a:spcBef>
              <a:spcAft>
                <a:spcPts val="0"/>
              </a:spcAft>
              <a:buSzPts val="275"/>
              <a:buNone/>
            </a:pPr>
            <a:r>
              <a:rPr lang="en" sz="2200" b="1">
                <a:solidFill>
                  <a:schemeClr val="dk1"/>
                </a:solidFill>
              </a:rPr>
              <a:t>Holy Family School </a:t>
            </a:r>
            <a:endParaRPr sz="2200" b="1">
              <a:solidFill>
                <a:schemeClr val="dk1"/>
              </a:solidFill>
            </a:endParaRPr>
          </a:p>
          <a:p>
            <a:pPr marL="457200" lvl="0" indent="-323850" algn="l" rtl="0">
              <a:lnSpc>
                <a:spcPct val="95000"/>
              </a:lnSpc>
              <a:spcBef>
                <a:spcPts val="200"/>
              </a:spcBef>
              <a:spcAft>
                <a:spcPts val="0"/>
              </a:spcAft>
              <a:buClr>
                <a:schemeClr val="dk1"/>
              </a:buClr>
              <a:buSzPts val="1500"/>
              <a:buChar char="●"/>
            </a:pPr>
            <a:r>
              <a:rPr lang="en" sz="1500" b="1">
                <a:solidFill>
                  <a:schemeClr val="dk1"/>
                </a:solidFill>
              </a:rPr>
              <a:t>122 Students (Preschool-5th grade)</a:t>
            </a:r>
            <a:endParaRPr sz="1500">
              <a:solidFill>
                <a:schemeClr val="dk1"/>
              </a:solidFill>
            </a:endParaRPr>
          </a:p>
          <a:p>
            <a:pPr marL="457200" lvl="0" indent="-323850" algn="l" rtl="0">
              <a:lnSpc>
                <a:spcPct val="95000"/>
              </a:lnSpc>
              <a:spcBef>
                <a:spcPts val="0"/>
              </a:spcBef>
              <a:spcAft>
                <a:spcPts val="0"/>
              </a:spcAft>
              <a:buClr>
                <a:schemeClr val="dk1"/>
              </a:buClr>
              <a:buSzPts val="1500"/>
              <a:buChar char="●"/>
            </a:pPr>
            <a:r>
              <a:rPr lang="en" sz="1500" b="1">
                <a:solidFill>
                  <a:schemeClr val="dk1"/>
                </a:solidFill>
              </a:rPr>
              <a:t>Support from all ACC parishes financially</a:t>
            </a:r>
            <a:endParaRPr sz="1500" b="1">
              <a:solidFill>
                <a:schemeClr val="dk1"/>
              </a:solidFill>
            </a:endParaRPr>
          </a:p>
          <a:p>
            <a:pPr marL="457200" lvl="0" indent="-323850" algn="l" rtl="0">
              <a:lnSpc>
                <a:spcPct val="95000"/>
              </a:lnSpc>
              <a:spcBef>
                <a:spcPts val="0"/>
              </a:spcBef>
              <a:spcAft>
                <a:spcPts val="0"/>
              </a:spcAft>
              <a:buClr>
                <a:schemeClr val="dk1"/>
              </a:buClr>
              <a:buSzPts val="1500"/>
              <a:buChar char="●"/>
            </a:pPr>
            <a:r>
              <a:rPr lang="en" sz="1500" b="1">
                <a:solidFill>
                  <a:schemeClr val="dk1"/>
                </a:solidFill>
              </a:rPr>
              <a:t>Parishioners attend and support events, fundraisers</a:t>
            </a:r>
            <a:endParaRPr sz="1500" b="1">
              <a:solidFill>
                <a:schemeClr val="dk1"/>
              </a:solidFill>
            </a:endParaRPr>
          </a:p>
          <a:p>
            <a:pPr marL="457200" lvl="0" indent="-323850" algn="l" rtl="0">
              <a:lnSpc>
                <a:spcPct val="95000"/>
              </a:lnSpc>
              <a:spcBef>
                <a:spcPts val="0"/>
              </a:spcBef>
              <a:spcAft>
                <a:spcPts val="0"/>
              </a:spcAft>
              <a:buClr>
                <a:schemeClr val="dk1"/>
              </a:buClr>
              <a:buSzPts val="1500"/>
              <a:buChar char="●"/>
            </a:pPr>
            <a:r>
              <a:rPr lang="en" sz="1500" b="1">
                <a:solidFill>
                  <a:schemeClr val="dk1"/>
                </a:solidFill>
              </a:rPr>
              <a:t>School Mass at Seven Dolors</a:t>
            </a:r>
            <a:endParaRPr sz="1500">
              <a:solidFill>
                <a:schemeClr val="dk1"/>
              </a:solidFill>
            </a:endParaRPr>
          </a:p>
          <a:p>
            <a:pPr marL="457200" lvl="0" indent="-323850" algn="l" rtl="0">
              <a:lnSpc>
                <a:spcPct val="95000"/>
              </a:lnSpc>
              <a:spcBef>
                <a:spcPts val="0"/>
              </a:spcBef>
              <a:spcAft>
                <a:spcPts val="0"/>
              </a:spcAft>
              <a:buClr>
                <a:schemeClr val="dk1"/>
              </a:buClr>
              <a:buSzPts val="1500"/>
              <a:buChar char="●"/>
            </a:pPr>
            <a:r>
              <a:rPr lang="en" sz="1500" b="1">
                <a:solidFill>
                  <a:schemeClr val="dk1"/>
                </a:solidFill>
              </a:rPr>
              <a:t>Clergy classroom visits</a:t>
            </a:r>
            <a:endParaRPr sz="1500">
              <a:solidFill>
                <a:schemeClr val="dk1"/>
              </a:solidFill>
            </a:endParaRPr>
          </a:p>
          <a:p>
            <a:pPr marL="457200" lvl="0" indent="-323850" algn="l" rtl="0">
              <a:lnSpc>
                <a:spcPct val="95000"/>
              </a:lnSpc>
              <a:spcBef>
                <a:spcPts val="0"/>
              </a:spcBef>
              <a:spcAft>
                <a:spcPts val="0"/>
              </a:spcAft>
              <a:buClr>
                <a:schemeClr val="dk1"/>
              </a:buClr>
              <a:buSzPts val="1500"/>
              <a:buChar char="●"/>
            </a:pPr>
            <a:r>
              <a:rPr lang="en" sz="1500" b="1">
                <a:solidFill>
                  <a:schemeClr val="dk1"/>
                </a:solidFill>
              </a:rPr>
              <a:t>Catholic Schools Week </a:t>
            </a:r>
            <a:endParaRPr sz="1300" b="1">
              <a:solidFill>
                <a:schemeClr val="dk1"/>
              </a:solidFill>
            </a:endParaRPr>
          </a:p>
          <a:p>
            <a:pPr marL="0" lvl="0" indent="0" algn="l" rtl="0">
              <a:lnSpc>
                <a:spcPct val="95000"/>
              </a:lnSpc>
              <a:spcBef>
                <a:spcPts val="1200"/>
              </a:spcBef>
              <a:spcAft>
                <a:spcPts val="0"/>
              </a:spcAft>
              <a:buNone/>
            </a:pPr>
            <a:r>
              <a:rPr lang="en" sz="2200" b="1">
                <a:solidFill>
                  <a:schemeClr val="dk1"/>
                </a:solidFill>
              </a:rPr>
              <a:t>Listening - Survey</a:t>
            </a:r>
            <a:endParaRPr sz="2200">
              <a:solidFill>
                <a:schemeClr val="dk1"/>
              </a:solidFill>
            </a:endParaRPr>
          </a:p>
          <a:p>
            <a:pPr marL="457200" lvl="0" indent="-323850" algn="l" rtl="0">
              <a:lnSpc>
                <a:spcPct val="95000"/>
              </a:lnSpc>
              <a:spcBef>
                <a:spcPts val="200"/>
              </a:spcBef>
              <a:spcAft>
                <a:spcPts val="0"/>
              </a:spcAft>
              <a:buClr>
                <a:schemeClr val="dk1"/>
              </a:buClr>
              <a:buSzPts val="1500"/>
              <a:buChar char="●"/>
            </a:pPr>
            <a:r>
              <a:rPr lang="en" sz="1500" b="1">
                <a:solidFill>
                  <a:schemeClr val="dk1"/>
                </a:solidFill>
              </a:rPr>
              <a:t>Multiple methods of distribution</a:t>
            </a:r>
            <a:r>
              <a:rPr lang="en" sz="1500">
                <a:solidFill>
                  <a:schemeClr val="dk1"/>
                </a:solidFill>
              </a:rPr>
              <a:t> (email, churches, mailed paper copies)</a:t>
            </a:r>
            <a:endParaRPr sz="1500">
              <a:solidFill>
                <a:schemeClr val="dk1"/>
              </a:solidFill>
            </a:endParaRPr>
          </a:p>
          <a:p>
            <a:pPr marL="457200" lvl="0" indent="-323850" algn="l" rtl="0">
              <a:lnSpc>
                <a:spcPct val="95000"/>
              </a:lnSpc>
              <a:spcBef>
                <a:spcPts val="0"/>
              </a:spcBef>
              <a:spcAft>
                <a:spcPts val="0"/>
              </a:spcAft>
              <a:buClr>
                <a:schemeClr val="dk1"/>
              </a:buClr>
              <a:buSzPts val="1500"/>
              <a:buChar char="●"/>
            </a:pPr>
            <a:r>
              <a:rPr lang="en" sz="1500" b="1">
                <a:solidFill>
                  <a:schemeClr val="dk1"/>
                </a:solidFill>
              </a:rPr>
              <a:t>Focus on bringing people together, building relationships</a:t>
            </a:r>
            <a:endParaRPr sz="1500" b="1">
              <a:solidFill>
                <a:schemeClr val="dk1"/>
              </a:solidFill>
            </a:endParaRPr>
          </a:p>
          <a:p>
            <a:pPr marL="457200" lvl="0" indent="-323850" algn="l" rtl="0">
              <a:lnSpc>
                <a:spcPct val="95000"/>
              </a:lnSpc>
              <a:spcBef>
                <a:spcPts val="0"/>
              </a:spcBef>
              <a:spcAft>
                <a:spcPts val="0"/>
              </a:spcAft>
              <a:buClr>
                <a:schemeClr val="dk1"/>
              </a:buClr>
              <a:buSzPts val="1500"/>
              <a:buChar char="●"/>
            </a:pPr>
            <a:r>
              <a:rPr lang="en" sz="1500" b="1">
                <a:solidFill>
                  <a:schemeClr val="dk1"/>
                </a:solidFill>
              </a:rPr>
              <a:t>Leadership responded</a:t>
            </a:r>
            <a:r>
              <a:rPr lang="en" sz="1500">
                <a:solidFill>
                  <a:schemeClr val="dk1"/>
                </a:solidFill>
              </a:rPr>
              <a:t> </a:t>
            </a:r>
            <a:r>
              <a:rPr lang="en" sz="1500" b="1">
                <a:solidFill>
                  <a:schemeClr val="dk1"/>
                </a:solidFill>
              </a:rPr>
              <a:t>based on results</a:t>
            </a:r>
            <a:r>
              <a:rPr lang="en" sz="1500">
                <a:solidFill>
                  <a:schemeClr val="dk1"/>
                </a:solidFill>
              </a:rPr>
              <a:t> (272 responses)</a:t>
            </a:r>
            <a:endParaRPr sz="1500">
              <a:solidFill>
                <a:schemeClr val="dk1"/>
              </a:solidFill>
            </a:endParaRPr>
          </a:p>
          <a:p>
            <a:pPr marL="0" lvl="0" indent="0" algn="l" rtl="0">
              <a:lnSpc>
                <a:spcPct val="95000"/>
              </a:lnSpc>
              <a:spcBef>
                <a:spcPts val="200"/>
              </a:spcBef>
              <a:spcAft>
                <a:spcPts val="0"/>
              </a:spcAft>
              <a:buSzPts val="275"/>
              <a:buNone/>
            </a:pPr>
            <a:r>
              <a:rPr lang="en" sz="2200" b="1">
                <a:solidFill>
                  <a:schemeClr val="dk1"/>
                </a:solidFill>
              </a:rPr>
              <a:t>Bingo </a:t>
            </a:r>
            <a:endParaRPr sz="2200" b="1">
              <a:solidFill>
                <a:schemeClr val="dk1"/>
              </a:solidFill>
            </a:endParaRPr>
          </a:p>
          <a:p>
            <a:pPr marL="457200" lvl="0" indent="-323850" algn="l" rtl="0">
              <a:lnSpc>
                <a:spcPct val="95000"/>
              </a:lnSpc>
              <a:spcBef>
                <a:spcPts val="200"/>
              </a:spcBef>
              <a:spcAft>
                <a:spcPts val="0"/>
              </a:spcAft>
              <a:buClr>
                <a:schemeClr val="dk1"/>
              </a:buClr>
              <a:buSzPts val="1500"/>
              <a:buChar char="●"/>
            </a:pPr>
            <a:r>
              <a:rPr lang="en" sz="1500" b="1">
                <a:solidFill>
                  <a:schemeClr val="dk1"/>
                </a:solidFill>
              </a:rPr>
              <a:t>Rotating location between each parish in the ACC</a:t>
            </a:r>
            <a:endParaRPr sz="1500" b="1">
              <a:solidFill>
                <a:schemeClr val="dk1"/>
              </a:solidFill>
            </a:endParaRPr>
          </a:p>
          <a:p>
            <a:pPr marL="457200" lvl="0" indent="-323850" algn="l" rtl="0">
              <a:lnSpc>
                <a:spcPct val="95000"/>
              </a:lnSpc>
              <a:spcBef>
                <a:spcPts val="0"/>
              </a:spcBef>
              <a:spcAft>
                <a:spcPts val="0"/>
              </a:spcAft>
              <a:buClr>
                <a:schemeClr val="dk1"/>
              </a:buClr>
              <a:buSzPts val="1500"/>
              <a:buChar char="●"/>
            </a:pPr>
            <a:r>
              <a:rPr lang="en" sz="1500" b="1">
                <a:solidFill>
                  <a:schemeClr val="dk1"/>
                </a:solidFill>
              </a:rPr>
              <a:t>Successful events: 150-200 attendees each time from all parishes</a:t>
            </a:r>
            <a:endParaRPr sz="1500" b="1">
              <a:solidFill>
                <a:schemeClr val="dk1"/>
              </a:solidFill>
            </a:endParaRPr>
          </a:p>
          <a:p>
            <a:pPr marL="457200" lvl="0" indent="-323850" algn="l" rtl="0">
              <a:lnSpc>
                <a:spcPct val="95000"/>
              </a:lnSpc>
              <a:spcBef>
                <a:spcPts val="0"/>
              </a:spcBef>
              <a:spcAft>
                <a:spcPts val="0"/>
              </a:spcAft>
              <a:buClr>
                <a:schemeClr val="dk1"/>
              </a:buClr>
              <a:buSzPts val="1500"/>
              <a:buChar char="●"/>
            </a:pPr>
            <a:r>
              <a:rPr lang="en" sz="1500" b="1">
                <a:solidFill>
                  <a:schemeClr val="dk1"/>
                </a:solidFill>
              </a:rPr>
              <a:t>No cost to the parishes, thanks to the Bridge Builder grant</a:t>
            </a:r>
            <a:endParaRPr sz="1500" b="1">
              <a:solidFill>
                <a:schemeClr val="dk1"/>
              </a:solidFill>
            </a:endParaRPr>
          </a:p>
          <a:p>
            <a:pPr marL="457200" lvl="0" indent="-323850" algn="l" rtl="0">
              <a:lnSpc>
                <a:spcPct val="95000"/>
              </a:lnSpc>
              <a:spcBef>
                <a:spcPts val="0"/>
              </a:spcBef>
              <a:spcAft>
                <a:spcPts val="0"/>
              </a:spcAft>
              <a:buClr>
                <a:schemeClr val="dk1"/>
              </a:buClr>
              <a:buSzPts val="1500"/>
              <a:buChar char="●"/>
            </a:pPr>
            <a:r>
              <a:rPr lang="en" sz="1500" b="1">
                <a:solidFill>
                  <a:schemeClr val="dk1"/>
                </a:solidFill>
              </a:rPr>
              <a:t>Evening includes a free meal, cash prizes, and HoH logo prizes</a:t>
            </a:r>
            <a:endParaRPr sz="1500" b="1">
              <a:solidFill>
                <a:schemeClr val="dk1"/>
              </a:solidFill>
            </a:endParaRPr>
          </a:p>
          <a:p>
            <a:pPr marL="0" lvl="0" indent="0" algn="l" rtl="0">
              <a:lnSpc>
                <a:spcPct val="95000"/>
              </a:lnSpc>
              <a:spcBef>
                <a:spcPts val="200"/>
              </a:spcBef>
              <a:spcAft>
                <a:spcPts val="0"/>
              </a:spcAft>
              <a:buSzPts val="275"/>
              <a:buNone/>
            </a:pPr>
            <a:endParaRPr sz="1200">
              <a:solidFill>
                <a:schemeClr val="dk1"/>
              </a:solidFill>
            </a:endParaRPr>
          </a:p>
          <a:p>
            <a:pPr marL="0" lvl="0" indent="0" algn="l" rtl="0">
              <a:lnSpc>
                <a:spcPct val="95000"/>
              </a:lnSpc>
              <a:spcBef>
                <a:spcPts val="1200"/>
              </a:spcBef>
              <a:spcAft>
                <a:spcPts val="0"/>
              </a:spcAft>
              <a:buSzPts val="275"/>
              <a:buNone/>
            </a:pPr>
            <a:endParaRPr sz="1200">
              <a:solidFill>
                <a:schemeClr val="dk1"/>
              </a:solidFill>
            </a:endParaRPr>
          </a:p>
          <a:p>
            <a:pPr marL="0" lvl="0" indent="0" algn="l" rtl="0">
              <a:lnSpc>
                <a:spcPct val="95000"/>
              </a:lnSpc>
              <a:spcBef>
                <a:spcPts val="1200"/>
              </a:spcBef>
              <a:spcAft>
                <a:spcPts val="1200"/>
              </a:spcAft>
              <a:buSzPts val="275"/>
              <a:buNone/>
            </a:pPr>
            <a:endParaRPr sz="1200">
              <a:solidFill>
                <a:schemeClr val="dk1"/>
              </a:solidFill>
            </a:endParaRPr>
          </a:p>
        </p:txBody>
      </p:sp>
      <p:pic>
        <p:nvPicPr>
          <p:cNvPr id="120" name="Google Shape;120;p21"/>
          <p:cNvPicPr preferRelativeResize="0"/>
          <p:nvPr/>
        </p:nvPicPr>
        <p:blipFill rotWithShape="1">
          <a:blip r:embed="rId3">
            <a:alphaModFix/>
          </a:blip>
          <a:srcRect l="5709" r="12837" b="10976"/>
          <a:stretch/>
        </p:blipFill>
        <p:spPr>
          <a:xfrm>
            <a:off x="252425" y="712925"/>
            <a:ext cx="2171699" cy="1848426"/>
          </a:xfrm>
          <a:prstGeom prst="rect">
            <a:avLst/>
          </a:prstGeom>
          <a:noFill/>
          <a:ln>
            <a:noFill/>
          </a:ln>
        </p:spPr>
      </p:pic>
      <p:pic>
        <p:nvPicPr>
          <p:cNvPr id="121" name="Google Shape;121;p21"/>
          <p:cNvPicPr preferRelativeResize="0"/>
          <p:nvPr/>
        </p:nvPicPr>
        <p:blipFill rotWithShape="1">
          <a:blip r:embed="rId4">
            <a:alphaModFix/>
          </a:blip>
          <a:srcRect l="-5127" t="20375" r="-7803"/>
          <a:stretch/>
        </p:blipFill>
        <p:spPr>
          <a:xfrm>
            <a:off x="169625" y="2899475"/>
            <a:ext cx="2406601" cy="204525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731</Words>
  <Application>Microsoft Office PowerPoint</Application>
  <PresentationFormat>On-screen Show (16:9)</PresentationFormat>
  <Paragraphs>101</Paragraphs>
  <Slides>11</Slides>
  <Notes>11</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11</vt:i4>
      </vt:variant>
    </vt:vector>
  </HeadingPairs>
  <TitlesOfParts>
    <vt:vector size="13" baseType="lpstr">
      <vt:lpstr>Arial</vt:lpstr>
      <vt:lpstr>Simple Light</vt:lpstr>
      <vt:lpstr>PowerPoint Presentation</vt:lpstr>
      <vt:lpstr>Area Catholic Communities Map</vt:lpstr>
      <vt:lpstr>PowerPoint Presentation</vt:lpstr>
      <vt:lpstr>In the beginning…</vt:lpstr>
      <vt:lpstr>The Bulletin</vt:lpstr>
      <vt:lpstr>Leadership Structure</vt:lpstr>
      <vt:lpstr>Early Wins</vt:lpstr>
      <vt:lpstr>Communication, Communication, Communication</vt:lpstr>
      <vt:lpstr> Ongoing collaboration </vt:lpstr>
      <vt:lpstr>Fruitful Events – Successful Collaboration</vt:lpstr>
      <vt:lpstr>Moving forward…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 Kresky</dc:creator>
  <cp:lastModifiedBy>Sutton, Barbara</cp:lastModifiedBy>
  <cp:revision>1</cp:revision>
  <dcterms:modified xsi:type="dcterms:W3CDTF">2023-12-04T19:46:34Z</dcterms:modified>
</cp:coreProperties>
</file>