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4" r:id="rId4"/>
  </p:sldMasterIdLst>
  <p:sldIdLst>
    <p:sldId id="327" r:id="rId5"/>
    <p:sldId id="312" r:id="rId6"/>
    <p:sldId id="311" r:id="rId7"/>
    <p:sldId id="329" r:id="rId8"/>
    <p:sldId id="294" r:id="rId9"/>
    <p:sldId id="317" r:id="rId10"/>
    <p:sldId id="321" r:id="rId11"/>
    <p:sldId id="316" r:id="rId12"/>
    <p:sldId id="313" r:id="rId13"/>
    <p:sldId id="320" r:id="rId14"/>
    <p:sldId id="296" r:id="rId15"/>
    <p:sldId id="315" r:id="rId16"/>
    <p:sldId id="319" r:id="rId17"/>
    <p:sldId id="303" r:id="rId18"/>
    <p:sldId id="318" r:id="rId19"/>
    <p:sldId id="302" r:id="rId20"/>
    <p:sldId id="304" r:id="rId21"/>
    <p:sldId id="306" r:id="rId22"/>
    <p:sldId id="308" r:id="rId23"/>
    <p:sldId id="305" r:id="rId24"/>
    <p:sldId id="307" r:id="rId25"/>
    <p:sldId id="309" r:id="rId26"/>
    <p:sldId id="328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7582"/>
    <a:srgbClr val="F98A0F"/>
    <a:srgbClr val="77D7F9"/>
    <a:srgbClr val="3333FF"/>
    <a:srgbClr val="FF9900"/>
    <a:srgbClr val="C9B7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98" autoAdjust="0"/>
    <p:restoredTop sz="94619" autoAdjust="0"/>
  </p:normalViewPr>
  <p:slideViewPr>
    <p:cSldViewPr snapToGrid="0">
      <p:cViewPr varScale="1">
        <p:scale>
          <a:sx n="82" d="100"/>
          <a:sy n="82" d="100"/>
        </p:scale>
        <p:origin x="7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0817-A112-4847-8014-A94B7D2A4EA3}" type="datetime1">
              <a:rPr lang="en-US" smtClean="0"/>
              <a:t>1/16/2024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5920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1/16/2024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034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1/16/2024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45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1/16/2024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246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46AA-F36E-4540-911D-FFFC0A0EF24A}" type="datetime1">
              <a:rPr lang="en-US" smtClean="0"/>
              <a:t>1/16/2024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070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1/16/2024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656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1/16/2024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662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1/16/2024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334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1/16/2024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695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E8D12A6-918A-48BD-8CB9-CA713993B0EA}" type="datetime1">
              <a:rPr lang="en-US" smtClean="0"/>
              <a:t>1/16/2024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08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CE86-875F-4587-BCF6-FA054AFC0D53}" type="datetime1">
              <a:rPr lang="en-US" smtClean="0"/>
              <a:pPr/>
              <a:t>1/16/2024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402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6FA2B21-3FCD-4721-B95C-427943F61125}" type="datetime1">
              <a:rPr lang="en-US" smtClean="0"/>
              <a:t>1/16/2024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5769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4D33442-D148-4775-BF80-91F053E57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0FD3E7-CE97-0F52-4518-83AA24B643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73" b="93659" l="6098" r="93415">
                        <a14:foregroundMark x1="31463" y1="41220" x2="31463" y2="41220"/>
                        <a14:foregroundMark x1="33902" y1="40488" x2="33902" y2="40488"/>
                        <a14:foregroundMark x1="31951" y1="40732" x2="30244" y2="40976"/>
                        <a14:foregroundMark x1="8293" y1="38537" x2="8293" y2="38537"/>
                        <a14:foregroundMark x1="7317" y1="43171" x2="7317" y2="43171"/>
                        <a14:foregroundMark x1="92683" y1="51707" x2="92683" y2="51707"/>
                        <a14:foregroundMark x1="93415" y1="41951" x2="93415" y2="41951"/>
                        <a14:foregroundMark x1="40976" y1="90732" x2="40976" y2="90732"/>
                        <a14:foregroundMark x1="44634" y1="93902" x2="44634" y2="93902"/>
                        <a14:foregroundMark x1="39024" y1="7073" x2="39024" y2="7073"/>
                        <a14:backgroundMark x1="26341" y1="40488" x2="26341" y2="40488"/>
                        <a14:backgroundMark x1="28780" y1="40244" x2="28780" y2="40244"/>
                        <a14:backgroundMark x1="33659" y1="40488" x2="33659" y2="40488"/>
                        <a14:backgroundMark x1="35854" y1="40488" x2="35854" y2="40488"/>
                        <a14:backgroundMark x1="30244" y1="40244" x2="30244" y2="40244"/>
                        <a14:backgroundMark x1="31951" y1="40244" x2="31951" y2="40244"/>
                        <a14:backgroundMark x1="31220" y1="40488" x2="31220" y2="40488"/>
                        <a14:backgroundMark x1="84634" y1="47073" x2="84634" y2="4707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745132" y="645106"/>
            <a:ext cx="5247747" cy="524774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8EF2C47-53DA-4F9F-918A-F6057C8EB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11684" y="2086188"/>
            <a:ext cx="474880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BD8AA-9DB1-8DB4-30EA-B04172E1A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9123" y="2222673"/>
            <a:ext cx="5127172" cy="3670180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6000" dirty="0"/>
              <a:t>WOHVn in Faith</a:t>
            </a:r>
          </a:p>
          <a:p>
            <a:pPr marL="0" indent="0" algn="r">
              <a:buNone/>
            </a:pPr>
            <a:r>
              <a:rPr lang="en-US" sz="4800" dirty="0"/>
              <a:t>Area Catholic Community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D5E068D-E677-4E1B-8CE2-8CE1826A1D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9AD6E12-8A58-4D86-AACD-D58C4B256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9961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DCD64545-0E59-41ED-B17E-8A547BB51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BEB49D2-040A-4FD9-98D4-299D8093C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3" y="321733"/>
            <a:ext cx="2806700" cy="2764992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EF6369-932A-5E22-D581-697429339D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5" r="-2" b="4469"/>
          <a:stretch/>
        </p:blipFill>
        <p:spPr>
          <a:xfrm>
            <a:off x="394693" y="457200"/>
            <a:ext cx="2615594" cy="2461643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C7933777-3246-429B-B641-D80FF9376F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89300" y="321733"/>
            <a:ext cx="2806699" cy="2764991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A50ED9-1D3E-0EC2-4AEB-5ADF76672B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53"/>
          <a:stretch/>
        </p:blipFill>
        <p:spPr>
          <a:xfrm>
            <a:off x="3324939" y="621221"/>
            <a:ext cx="2700290" cy="21336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F992C11-12E0-4126-AA65-5F7B4F097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763893" y="2085703"/>
            <a:ext cx="411480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0FE3D373-594E-41B1-91C1-80394812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3" y="3247592"/>
            <a:ext cx="2806700" cy="2736187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8AB0EB-5251-1CFD-491A-FB101CCE25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60" t="19980" r="15135" b="4686"/>
          <a:stretch/>
        </p:blipFill>
        <p:spPr>
          <a:xfrm>
            <a:off x="427113" y="3562383"/>
            <a:ext cx="2583174" cy="2238353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A87FDE64-91F4-4C4F-B085-D6C4F1E3B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3494" y="3247592"/>
            <a:ext cx="2792505" cy="2736187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60CCEB-043C-AB05-B239-0DAAB96824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598" t="11633" r="22232" b="15319"/>
          <a:stretch/>
        </p:blipFill>
        <p:spPr>
          <a:xfrm>
            <a:off x="3370709" y="3562383"/>
            <a:ext cx="2675006" cy="20885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BB8405-F8E8-DA4D-5F22-95D7B60F7F71}"/>
              </a:ext>
            </a:extLst>
          </p:cNvPr>
          <p:cNvSpPr txBox="1"/>
          <p:nvPr/>
        </p:nvSpPr>
        <p:spPr>
          <a:xfrm>
            <a:off x="6652927" y="2085702"/>
            <a:ext cx="5357841" cy="417151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marL="342900" marR="0" indent="-342900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800" dirty="0">
                <a:effectLst/>
              </a:rPr>
              <a:t>Serve our Pastor and the Diocese of St. Cloud</a:t>
            </a:r>
          </a:p>
          <a:p>
            <a:pPr marR="0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</a:pPr>
            <a:endParaRPr lang="en-US" sz="2800" dirty="0">
              <a:effectLst/>
            </a:endParaRPr>
          </a:p>
          <a:p>
            <a:pPr marL="342900" marR="0" indent="-342900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800" dirty="0">
                <a:effectLst/>
              </a:rPr>
              <a:t>Support local parishes</a:t>
            </a:r>
          </a:p>
          <a:p>
            <a:pPr marR="0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</a:pPr>
            <a:endParaRPr lang="en-US" sz="2800" dirty="0"/>
          </a:p>
          <a:p>
            <a:pPr marL="342900" marR="0" indent="-342900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800" dirty="0">
                <a:effectLst/>
              </a:rPr>
              <a:t>Fr. Hennepin Council - Sacred Heart</a:t>
            </a:r>
          </a:p>
          <a:p>
            <a:pPr marR="0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</a:pPr>
            <a:endParaRPr lang="en-US" sz="2800" dirty="0">
              <a:effectLst/>
            </a:endParaRPr>
          </a:p>
          <a:p>
            <a:pPr marL="342900" marR="0" indent="-342900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800" dirty="0">
                <a:effectLst/>
              </a:rPr>
              <a:t>St. Joseph’s Council – Holy Cross and St. Rita’s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72102A6-9740-4E91-9FEC-F257578AF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3D8E00E-50B3-44DA-879E-966465432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152A25-2ABE-969B-4CF2-9A34D49340CF}"/>
              </a:ext>
            </a:extLst>
          </p:cNvPr>
          <p:cNvSpPr txBox="1"/>
          <p:nvPr/>
        </p:nvSpPr>
        <p:spPr>
          <a:xfrm>
            <a:off x="7534655" y="2198914"/>
            <a:ext cx="4015087" cy="367018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marL="0" marR="0" defTabSz="91440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Calibri" panose="020F0502020204030204" pitchFamily="34" charset="0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205C95-D945-1E6E-E326-84672DBA5524}"/>
              </a:ext>
            </a:extLst>
          </p:cNvPr>
          <p:cNvSpPr txBox="1"/>
          <p:nvPr/>
        </p:nvSpPr>
        <p:spPr>
          <a:xfrm>
            <a:off x="6410651" y="775425"/>
            <a:ext cx="5459616" cy="1310277"/>
          </a:xfrm>
          <a:prstGeom prst="rect">
            <a:avLst/>
          </a:prstGeom>
        </p:spPr>
        <p:txBody>
          <a:bodyPr vert="horz" lIns="0" tIns="45720" rIns="0" bIns="45720" rtlCol="0">
            <a:normAutofit fontScale="92500"/>
          </a:bodyPr>
          <a:lstStyle/>
          <a:p>
            <a:pPr marL="0" marR="0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sz="5400" dirty="0">
                <a:effectLst/>
              </a:rPr>
              <a:t>Knights of Columbus </a:t>
            </a:r>
          </a:p>
          <a:p>
            <a:pPr marL="0" marR="0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737634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169EA-B24A-7BE2-DE46-9BF8B6563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2488" y="286603"/>
            <a:ext cx="5353191" cy="1450757"/>
          </a:xfrm>
        </p:spPr>
        <p:txBody>
          <a:bodyPr/>
          <a:lstStyle/>
          <a:p>
            <a:pPr algn="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Hillman – St. Rita’s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D7C707-F949-38A7-7879-530409E68E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4206" y="2859225"/>
            <a:ext cx="6999725" cy="2085061"/>
          </a:xfrm>
        </p:spPr>
      </p:pic>
      <p:sp>
        <p:nvSpPr>
          <p:cNvPr id="4" name="Title 6">
            <a:extLst>
              <a:ext uri="{FF2B5EF4-FFF2-40B4-BE49-F238E27FC236}">
                <a16:creationId xmlns:a16="http://schemas.microsoft.com/office/drawing/2014/main" id="{FC18E962-2291-15DF-A219-38CC7DCB0C1A}"/>
              </a:ext>
            </a:extLst>
          </p:cNvPr>
          <p:cNvSpPr txBox="1">
            <a:spLocks/>
          </p:cNvSpPr>
          <p:nvPr/>
        </p:nvSpPr>
        <p:spPr>
          <a:xfrm>
            <a:off x="718680" y="286603"/>
            <a:ext cx="4519364" cy="15805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dirty="0">
                <a:solidFill>
                  <a:schemeClr val="tx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</a:t>
            </a:r>
            <a:r>
              <a:rPr lang="en-US" sz="10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10000" dirty="0">
                <a:solidFill>
                  <a:schemeClr val="tx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B9013B-34C6-A979-4125-7323122E7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2332" y="2132128"/>
            <a:ext cx="3255516" cy="35392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789359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5A74FED-665B-44E8-AD64-AC4818D42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51024C-CB47-4BCD-B0FD-5CCEC092B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E2B0D8E-23D2-484D-A437-CA27572A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879774D8-8540-48E4-923D-4F2A21A07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8258C6-81CC-4C42-B916-9D2550D61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590273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041BE-82C5-D3CD-EE10-43BF9FFFAB4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1600" y="1148669"/>
            <a:ext cx="4436355" cy="5709331"/>
          </a:xfrm>
        </p:spPr>
        <p:txBody>
          <a:bodyPr vert="horz" lIns="0" tIns="45720" rIns="0" bIns="45720" rtlCol="0">
            <a:noAutofit/>
          </a:bodyPr>
          <a:lstStyle/>
          <a:p>
            <a:pPr marL="0" marR="0" indent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bg1"/>
              </a:buClr>
              <a:buNone/>
            </a:pPr>
            <a:r>
              <a:rPr lang="en-US" kern="12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We are…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kern="12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Served by the Crosiers since 1937</a:t>
            </a:r>
            <a:endParaRPr lang="en-US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  <a:p>
            <a:pPr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kern="12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 rural community spanning 4 school districts and surrounded by family farms and forestland</a:t>
            </a:r>
            <a:endParaRPr lang="en-US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  <a:p>
            <a:pPr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kern="12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An active, growing parish</a:t>
            </a:r>
          </a:p>
          <a:p>
            <a:pPr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kern="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Very busy hosting multiple fundraisers, youth activities, and social events, including a quilt bingo</a:t>
            </a:r>
            <a:r>
              <a:rPr lang="en-US" kern="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and Prime Rib dinner</a:t>
            </a:r>
            <a:endParaRPr lang="en-US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Font typeface="Calibri" panose="020F0502020204030204" pitchFamily="34" charset="0"/>
              <a:buNone/>
            </a:pPr>
            <a:r>
              <a:rPr lang="en-US" dirty="0">
                <a:solidFill>
                  <a:srgbClr val="FFFFFF"/>
                </a:solidFill>
              </a:rPr>
              <a:t>Baptized Catholics – 437</a:t>
            </a:r>
          </a:p>
          <a:p>
            <a:pPr marL="0" indent="0">
              <a:buFont typeface="Calibri" panose="020F0502020204030204" pitchFamily="34" charset="0"/>
              <a:buNone/>
            </a:pPr>
            <a:r>
              <a:rPr lang="en-US" dirty="0">
                <a:solidFill>
                  <a:srgbClr val="FFFFFF"/>
                </a:solidFill>
              </a:rPr>
              <a:t>Total Households – 180</a:t>
            </a:r>
          </a:p>
          <a:p>
            <a:pPr marL="0" indent="0">
              <a:lnSpc>
                <a:spcPct val="100000"/>
              </a:lnSpc>
              <a:buFont typeface="Calibri" panose="020F0502020204030204" pitchFamily="34" charset="0"/>
              <a:buNone/>
            </a:pPr>
            <a:r>
              <a:rPr lang="en-US" dirty="0">
                <a:solidFill>
                  <a:srgbClr val="FFFFFF"/>
                </a:solidFill>
              </a:rPr>
              <a:t>ACC Pastoral Council Members –      Amanda </a:t>
            </a:r>
            <a:r>
              <a:rPr lang="en-US" dirty="0" err="1">
                <a:solidFill>
                  <a:srgbClr val="FFFFFF"/>
                </a:solidFill>
              </a:rPr>
              <a:t>Gjerde</a:t>
            </a:r>
            <a:r>
              <a:rPr lang="en-US" dirty="0">
                <a:solidFill>
                  <a:srgbClr val="FFFFFF"/>
                </a:solidFill>
              </a:rPr>
              <a:t> and Calvin </a:t>
            </a:r>
            <a:r>
              <a:rPr lang="en-US" dirty="0" err="1">
                <a:solidFill>
                  <a:srgbClr val="FFFFFF"/>
                </a:solidFill>
              </a:rPr>
              <a:t>Beumer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9C049BC-66AD-454E-982D-C9EBB75C80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0679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68E67DF-B8FC-4079-84A6-0A3BA25B89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76279" y="0"/>
            <a:ext cx="3610035" cy="33559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B981BA-F4FA-B10B-0715-0B5F1B1DF4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9" t="12160" r="4712" b="3360"/>
          <a:stretch/>
        </p:blipFill>
        <p:spPr>
          <a:xfrm>
            <a:off x="4691873" y="403200"/>
            <a:ext cx="3778193" cy="26692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EDB6E7-55F1-DE0A-2209-A5A6055F7B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" t="10798" r="-468" b="30745"/>
          <a:stretch/>
        </p:blipFill>
        <p:spPr>
          <a:xfrm>
            <a:off x="8965248" y="152229"/>
            <a:ext cx="2899198" cy="30058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B29824-68E3-2451-AD1A-664B96DD1A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647" r="-1465" b="10613"/>
          <a:stretch/>
        </p:blipFill>
        <p:spPr>
          <a:xfrm>
            <a:off x="5082644" y="3615327"/>
            <a:ext cx="6781802" cy="304485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7787925-5872-2D86-C2ED-D56DE67CB300}"/>
              </a:ext>
            </a:extLst>
          </p:cNvPr>
          <p:cNvSpPr txBox="1">
            <a:spLocks/>
          </p:cNvSpPr>
          <p:nvPr/>
        </p:nvSpPr>
        <p:spPr>
          <a:xfrm>
            <a:off x="428720" y="55925"/>
            <a:ext cx="3559172" cy="11582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St. Rita’s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Hillman</a:t>
            </a:r>
          </a:p>
        </p:txBody>
      </p:sp>
    </p:spTree>
    <p:extLst>
      <p:ext uri="{BB962C8B-B14F-4D97-AF65-F5344CB8AC3E}">
        <p14:creationId xmlns:p14="http://schemas.microsoft.com/office/powerpoint/2010/main" val="30632200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68C5C844-9C03-41DD-A109-2631EE112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F8B2F3A-B73A-42B2-A138-9E48D6B46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F9D1186-EB56-4164-84F2-7419CCDF0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2B5AFF6A-933F-405C-AA7E-F4193C642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FB337B2-59B0-9053-08A6-C68763E85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2621" y="4752601"/>
            <a:ext cx="7074818" cy="11245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Rural Life Celebration and Mass</a:t>
            </a:r>
            <a:b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August 18, 2013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342EB3-BB4A-E161-4349-FF83D1D208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55" t="5489" r="21007" b="5653"/>
          <a:stretch/>
        </p:blipFill>
        <p:spPr>
          <a:xfrm>
            <a:off x="424531" y="3544116"/>
            <a:ext cx="3403529" cy="2561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DDD051-AC99-AFDD-71AF-80D3AC2E5F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BE9657"/>
              </a:clrFrom>
              <a:clrTo>
                <a:srgbClr val="BE9657">
                  <a:alpha val="0"/>
                </a:srgbClr>
              </a:clrTo>
            </a:clrChange>
          </a:blip>
          <a:srcRect t="8087" r="3" b="4148"/>
          <a:stretch/>
        </p:blipFill>
        <p:spPr>
          <a:xfrm>
            <a:off x="602756" y="457200"/>
            <a:ext cx="2939323" cy="2737162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0210E16-CAB0-9429-15BF-76F225C77E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9" t="1" r="485" b="-2"/>
          <a:stretch/>
        </p:blipFill>
        <p:spPr>
          <a:xfrm>
            <a:off x="4261876" y="240999"/>
            <a:ext cx="7254805" cy="3900014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3F13380-799E-4F5F-9E34-3CBE20731A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19423" y="4343400"/>
            <a:ext cx="59436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4C8AF040-3793-4309-877A-19D6531414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5281802-6A23-453A-B6D6-412F2C1FD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9497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D78DE-A470-2B1A-4EE0-216AAAE78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5866" y="331074"/>
            <a:ext cx="6519333" cy="1371600"/>
          </a:xfrm>
        </p:spPr>
        <p:txBody>
          <a:bodyPr/>
          <a:lstStyle/>
          <a:p>
            <a:pPr algn="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Vineland – St. Therese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D365BE-25E1-2C9B-B1B0-EBD31A6A89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22301" y="1911654"/>
            <a:ext cx="7503650" cy="2343311"/>
          </a:xfrm>
        </p:spPr>
      </p:pic>
      <p:sp>
        <p:nvSpPr>
          <p:cNvPr id="3" name="Title 6">
            <a:extLst>
              <a:ext uri="{FF2B5EF4-FFF2-40B4-BE49-F238E27FC236}">
                <a16:creationId xmlns:a16="http://schemas.microsoft.com/office/drawing/2014/main" id="{FDD208CA-AE2C-B693-75D6-196C247FCEA2}"/>
              </a:ext>
            </a:extLst>
          </p:cNvPr>
          <p:cNvSpPr txBox="1">
            <a:spLocks/>
          </p:cNvSpPr>
          <p:nvPr/>
        </p:nvSpPr>
        <p:spPr>
          <a:xfrm>
            <a:off x="718680" y="286603"/>
            <a:ext cx="4519364" cy="15805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dirty="0">
                <a:solidFill>
                  <a:schemeClr val="tx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WOH</a:t>
            </a:r>
            <a:r>
              <a:rPr lang="en-US" sz="10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10000" dirty="0">
                <a:solidFill>
                  <a:schemeClr val="tx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0AEE1A-4F7B-BE02-B7AB-15DC3A1EB2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556" r="1151" b="7648"/>
          <a:stretch/>
        </p:blipFill>
        <p:spPr>
          <a:xfrm>
            <a:off x="3678687" y="4254965"/>
            <a:ext cx="4040395" cy="2170294"/>
          </a:xfrm>
          <a:prstGeom prst="rect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E5C3C1-AC73-EAAA-B350-228833E2EB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42" r="4812" b="1176"/>
          <a:stretch/>
        </p:blipFill>
        <p:spPr>
          <a:xfrm>
            <a:off x="357930" y="1985681"/>
            <a:ext cx="3170285" cy="2150786"/>
          </a:xfrm>
          <a:prstGeom prst="rect">
            <a:avLst/>
          </a:prstGeom>
          <a:ln w="57150">
            <a:solidFill>
              <a:srgbClr val="587582"/>
            </a:solidFill>
          </a:ln>
        </p:spPr>
      </p:pic>
    </p:spTree>
    <p:extLst>
      <p:ext uri="{BB962C8B-B14F-4D97-AF65-F5344CB8AC3E}">
        <p14:creationId xmlns:p14="http://schemas.microsoft.com/office/powerpoint/2010/main" val="29334516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F1FBD9ED-634D-4A6C-B5FE-A2D45EC48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78A33AE-58B7-4282-8E4F-4824411525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D4D9825-BF05-4FC7-94DE-0E7C866993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843969B5-FE3E-4150-B93F-B908A270C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1FCBB93-2B1C-491C-903C-769C626EA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C216AEE-9CCA-D78A-9E75-5732CF8AA805}"/>
              </a:ext>
            </a:extLst>
          </p:cNvPr>
          <p:cNvSpPr txBox="1">
            <a:spLocks/>
          </p:cNvSpPr>
          <p:nvPr/>
        </p:nvSpPr>
        <p:spPr>
          <a:xfrm>
            <a:off x="101579" y="1361572"/>
            <a:ext cx="3892464" cy="541245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FFFFFF"/>
                </a:solidFill>
              </a:rPr>
              <a:t>The present church reflects the Ojibwe culture in its design and interior decorations.</a:t>
            </a:r>
          </a:p>
          <a:p>
            <a:pPr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FFFFFF"/>
                </a:solidFill>
              </a:rPr>
              <a:t>Many tourists are welcomed here each year.</a:t>
            </a:r>
          </a:p>
          <a:p>
            <a:pPr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FFFFFF"/>
                </a:solidFill>
              </a:rPr>
              <a:t>It is a simple building in a rustic surrounding for all to worship God.</a:t>
            </a:r>
          </a:p>
          <a:p>
            <a:pPr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FFFFFF"/>
                </a:solidFill>
              </a:rPr>
              <a:t>St. Therese Parish has the fewest registered members in the St. Cloud Diocese.</a:t>
            </a:r>
          </a:p>
          <a:p>
            <a:pPr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FFFFFF"/>
                </a:solidFill>
              </a:rPr>
              <a:t> This is a mission church on the Mille Lacs Indian Reservation, the only one in the Diocese.</a:t>
            </a:r>
            <a:endParaRPr lang="en-US" sz="1800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800"/>
              </a:spcAft>
              <a:buFont typeface="Calibri" panose="020F0502020204030204" pitchFamily="34" charset="0"/>
              <a:buNone/>
            </a:pPr>
            <a:r>
              <a:rPr lang="en-US" sz="1800" dirty="0">
                <a:solidFill>
                  <a:srgbClr val="FFFFFF"/>
                </a:solidFill>
              </a:rPr>
              <a:t> </a:t>
            </a:r>
          </a:p>
          <a:p>
            <a:pPr marL="0" indent="0">
              <a:spcBef>
                <a:spcPts val="0"/>
              </a:spcBef>
              <a:spcAft>
                <a:spcPts val="800"/>
              </a:spcAft>
              <a:buFont typeface="Calibri" panose="020F0502020204030204" pitchFamily="34" charset="0"/>
              <a:buNone/>
            </a:pPr>
            <a:r>
              <a:rPr lang="en-US" sz="1800" dirty="0">
                <a:solidFill>
                  <a:srgbClr val="FFFFFF"/>
                </a:solidFill>
              </a:rPr>
              <a:t>Baptized Catholics – 49</a:t>
            </a:r>
          </a:p>
          <a:p>
            <a:pPr marL="0" indent="0">
              <a:spcBef>
                <a:spcPts val="0"/>
              </a:spcBef>
              <a:spcAft>
                <a:spcPts val="800"/>
              </a:spcAft>
              <a:buFont typeface="Calibri" panose="020F0502020204030204" pitchFamily="34" charset="0"/>
              <a:buNone/>
            </a:pPr>
            <a:r>
              <a:rPr lang="en-US" sz="1800" dirty="0">
                <a:solidFill>
                  <a:srgbClr val="FFFFFF"/>
                </a:solidFill>
              </a:rPr>
              <a:t>Total Households – 17</a:t>
            </a:r>
          </a:p>
          <a:p>
            <a:pPr marL="0" indent="0">
              <a:spcBef>
                <a:spcPts val="0"/>
              </a:spcBef>
              <a:spcAft>
                <a:spcPts val="800"/>
              </a:spcAft>
              <a:buFont typeface="Calibri" panose="020F0502020204030204" pitchFamily="34" charset="0"/>
              <a:buNone/>
            </a:pPr>
            <a:r>
              <a:rPr lang="en-US" sz="1800" dirty="0">
                <a:solidFill>
                  <a:srgbClr val="FFFFFF"/>
                </a:solidFill>
              </a:rPr>
              <a:t>ACC Pastoral Council                          Member – Margaret  Willis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50464D7-9DE6-4DE1-865A-27A05DB10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53390A-A630-03B6-DBB1-F750A3844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6385" y="291069"/>
            <a:ext cx="3633543" cy="2639032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0BA5D1D-CD0E-6C24-C571-6FA9CA37DB74}"/>
              </a:ext>
            </a:extLst>
          </p:cNvPr>
          <p:cNvSpPr txBox="1">
            <a:spLocks/>
          </p:cNvSpPr>
          <p:nvPr/>
        </p:nvSpPr>
        <p:spPr>
          <a:xfrm>
            <a:off x="-142807" y="0"/>
            <a:ext cx="4330542" cy="228611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sz="3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St. Therese Little Flower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sz="3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Mission Chapel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Vineland Bay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982A7C5-F5DA-05F7-DE8D-1EEE0F190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5956" y="201894"/>
            <a:ext cx="4141709" cy="23193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C34CF66-7C8E-255E-B52A-D3388286BE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2865" y="2951026"/>
            <a:ext cx="2790094" cy="39278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644C00F-01A1-8571-83F9-1FFCBE4B4A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0083" y="3281712"/>
            <a:ext cx="2425344" cy="3031679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0CA9E6-9304-F022-3C9D-B8768676E5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0397" y="3071888"/>
            <a:ext cx="1992308" cy="3443310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798C0A-3161-BCF9-5F92-5103D2F35A87}"/>
              </a:ext>
            </a:extLst>
          </p:cNvPr>
          <p:cNvSpPr txBox="1"/>
          <p:nvPr/>
        </p:nvSpPr>
        <p:spPr>
          <a:xfrm>
            <a:off x="4434892" y="6246911"/>
            <a:ext cx="24705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Sr. Mary George </a:t>
            </a:r>
            <a:r>
              <a:rPr lang="en-US" sz="1400" dirty="0" err="1"/>
              <a:t>Ortmann</a:t>
            </a:r>
            <a:r>
              <a:rPr lang="en-US" sz="1400" dirty="0"/>
              <a:t>, OSB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09DBA2-56F2-33FA-CFBE-885E81501AAB}"/>
              </a:ext>
            </a:extLst>
          </p:cNvPr>
          <p:cNvSpPr txBox="1"/>
          <p:nvPr/>
        </p:nvSpPr>
        <p:spPr>
          <a:xfrm>
            <a:off x="7950270" y="2426817"/>
            <a:ext cx="4236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Sr.  Laura </a:t>
            </a:r>
            <a:r>
              <a:rPr lang="en-US" sz="1400" dirty="0" err="1"/>
              <a:t>Hesch</a:t>
            </a:r>
            <a:r>
              <a:rPr lang="en-US" sz="1400" dirty="0"/>
              <a:t>, OSB, stands next to the Little Therese Tabernacle made from birch bark and deer skin.</a:t>
            </a:r>
          </a:p>
        </p:txBody>
      </p:sp>
    </p:spTree>
    <p:extLst>
      <p:ext uri="{BB962C8B-B14F-4D97-AF65-F5344CB8AC3E}">
        <p14:creationId xmlns:p14="http://schemas.microsoft.com/office/powerpoint/2010/main" val="40584449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6091E-67CC-B54C-0685-D2A507B23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681135"/>
            <a:ext cx="10058400" cy="1056225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Who are we as an ACC?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312FAF-8137-C374-7EF1-38E2A7BD60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14" y="1737360"/>
            <a:ext cx="7362613" cy="4934374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kern="1200" dirty="0">
                <a:solidFill>
                  <a:srgbClr val="40404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We share…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400" kern="1200" dirty="0">
                <a:solidFill>
                  <a:srgbClr val="40404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 Crosiers 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40404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2400" kern="1200" dirty="0">
                <a:solidFill>
                  <a:srgbClr val="40404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luster status since 2004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400" kern="1200" dirty="0">
                <a:solidFill>
                  <a:srgbClr val="40404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two active Knights of Columbus councils 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40404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lots of dedicated volunteers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40404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tourism, seasonal membership, and rural surroundings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400" kern="1200" dirty="0">
                <a:solidFill>
                  <a:srgbClr val="40404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confirmation classes for 20+ years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40404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two </a:t>
            </a:r>
            <a:r>
              <a:rPr lang="en-US" sz="2400" kern="1200" dirty="0">
                <a:solidFill>
                  <a:srgbClr val="40404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parish secretaries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40404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one </a:t>
            </a:r>
            <a:r>
              <a:rPr lang="en-US" sz="2400" kern="1200" dirty="0">
                <a:solidFill>
                  <a:srgbClr val="40404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Business Manager</a:t>
            </a:r>
            <a:endParaRPr lang="en-US" sz="24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0955F3-70AF-87EB-C550-6F50C5D13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4080" y="4777798"/>
            <a:ext cx="3829935" cy="12747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1DF9DC-3BC8-8C45-A448-5B80149B79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593" y="1910080"/>
            <a:ext cx="6404173" cy="22485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24067D-9BAA-3DED-D5D4-F1B8162B850A}"/>
              </a:ext>
            </a:extLst>
          </p:cNvPr>
          <p:cNvSpPr txBox="1"/>
          <p:nvPr/>
        </p:nvSpPr>
        <p:spPr>
          <a:xfrm>
            <a:off x="5781040" y="3515360"/>
            <a:ext cx="294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Confirmation with Pierz </a:t>
            </a:r>
          </a:p>
          <a:p>
            <a:r>
              <a:rPr lang="en-US" dirty="0">
                <a:solidFill>
                  <a:schemeClr val="bg1"/>
                </a:solidFill>
              </a:rPr>
              <a:t>and Little Falls, 2018 </a:t>
            </a:r>
          </a:p>
        </p:txBody>
      </p:sp>
    </p:spTree>
    <p:extLst>
      <p:ext uri="{BB962C8B-B14F-4D97-AF65-F5344CB8AC3E}">
        <p14:creationId xmlns:p14="http://schemas.microsoft.com/office/powerpoint/2010/main" val="17502567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3103A4-5309-B88D-F230-8C1D308D4B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36" t="22842" b="6656"/>
          <a:stretch/>
        </p:blipFill>
        <p:spPr>
          <a:xfrm>
            <a:off x="7471735" y="3582448"/>
            <a:ext cx="4448122" cy="26086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7096A8-F22E-B49C-57C6-5742E9B43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447040"/>
            <a:ext cx="10058400" cy="129032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Strengths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E5BEF7-7AF0-7E8A-A2BD-E595320A20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53" t="3744" r="7807" b="3372"/>
          <a:stretch/>
        </p:blipFill>
        <p:spPr>
          <a:xfrm>
            <a:off x="9563100" y="217714"/>
            <a:ext cx="2247900" cy="321128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3FE084-40FA-687B-58B4-C3F90DFE0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0985" y="1643072"/>
            <a:ext cx="8832115" cy="231477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en-US" sz="2400" kern="1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Mutual respect among </a:t>
            </a:r>
            <a:r>
              <a:rPr lang="en-US" sz="2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our members - we feel supported and heard</a:t>
            </a:r>
            <a:endParaRPr lang="en-US" sz="2400" dirty="0">
              <a:solidFill>
                <a:schemeClr val="tx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en-US" sz="2400" kern="1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Holy Cross Center is a centrally located space 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en-US" sz="2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400" kern="1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weekly shared bulletin &amp; website (wohvn-in-faith.org)</a:t>
            </a:r>
            <a:endParaRPr lang="en-US" sz="2400" dirty="0">
              <a:solidFill>
                <a:schemeClr val="tx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en-US" sz="2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400" kern="1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he Crosiers </a:t>
            </a:r>
            <a:r>
              <a:rPr lang="en-US" sz="2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US" sz="2400" kern="1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Fr. Jerry</a:t>
            </a:r>
          </a:p>
          <a:p>
            <a:pPr marL="0" marR="0" lv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57200" algn="l"/>
              </a:tabLst>
            </a:pPr>
            <a:endParaRPr lang="en-US" sz="32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B62ED5-E5EE-8638-6241-822E52F6F1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6241" y="4202255"/>
            <a:ext cx="5491317" cy="183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612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55BDB16-82AD-4332-AC90-DA6C23F95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99AEF2-3EFC-99EF-729C-97D432662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4679" y="634946"/>
            <a:ext cx="6405063" cy="1450757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Listening to the People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B0449F-59A4-F54D-AB91-6FCBAFF932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15" t="30313" r="17466" b="10431"/>
          <a:stretch/>
        </p:blipFill>
        <p:spPr>
          <a:xfrm>
            <a:off x="843187" y="581098"/>
            <a:ext cx="3601921" cy="247613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DDFA162-28F6-4B17-96CD-4BAAB28DBA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81247" y="2086188"/>
            <a:ext cx="5852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A2088687-C880-A46E-BD3D-1ACE7918CD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999" b="21870"/>
          <a:stretch/>
        </p:blipFill>
        <p:spPr>
          <a:xfrm>
            <a:off x="1121014" y="3400980"/>
            <a:ext cx="3139902" cy="270653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7CD01-EFBF-B753-1B17-AA40A2688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3977" y="2364439"/>
            <a:ext cx="7178537" cy="3858611"/>
          </a:xfrm>
        </p:spPr>
        <p:txBody>
          <a:bodyPr>
            <a:normAutofit/>
          </a:bodyPr>
          <a:lstStyle/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kern="1200" spc="-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 parishes were involved in the preparation for this presentation.</a:t>
            </a:r>
            <a:r>
              <a:rPr lang="en-US" sz="24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kern="1200" spc="-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Parish Life committees will help our ACC council succeed.</a:t>
            </a:r>
          </a:p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Time and talent information is being gathered.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Casual, post-Mass socials are encouraging conversation.</a:t>
            </a:r>
          </a:p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Input is still being sought out from each parish.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0AFE09-FEBC-4F08-99E7-57C944096F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A7D39AC-53F1-44E9-8F0C-9C6858FFF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8475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97CBE6B8-242C-4E84-B53B-2D3C7AFEC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713F56-3678-B1EF-BFF4-D5E60F9D9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949" y="634946"/>
            <a:ext cx="5625318" cy="99355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Formation of Leaders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6621B4C-5F98-4639-B8AE-0F0F22CEB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3" y="321733"/>
            <a:ext cx="3057906" cy="3408237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FFC0C0-BEBD-C78B-29F7-14CABBAEE0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6" t="21800" r="2158" b="12941"/>
          <a:stretch/>
        </p:blipFill>
        <p:spPr>
          <a:xfrm>
            <a:off x="366768" y="874221"/>
            <a:ext cx="2922988" cy="2654409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4E3C28B0-CB89-496D-8AAB-F267D3B6F6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28588" y="321734"/>
            <a:ext cx="2567411" cy="1955250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25C541-06AB-37B9-6702-D83C7F604D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07" t="5001" r="10466" b="32149"/>
          <a:stretch/>
        </p:blipFill>
        <p:spPr>
          <a:xfrm>
            <a:off x="3561214" y="355088"/>
            <a:ext cx="2481867" cy="1888542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84865D3-F3CD-4FF7-816D-B6CC3F19A4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746959" y="2085703"/>
            <a:ext cx="411480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345BFF8B-A983-488D-A5BF-A097AF0E98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3" y="3879167"/>
            <a:ext cx="3057906" cy="2104612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9F973B-45EB-2631-8BBC-11B4386E61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t="12524" r="2438" b="7256"/>
          <a:stretch/>
        </p:blipFill>
        <p:spPr>
          <a:xfrm>
            <a:off x="366768" y="4016373"/>
            <a:ext cx="2967836" cy="183020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5B25846C-DE6D-4935-80E3-3646D543C7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28588" y="2451014"/>
            <a:ext cx="2567411" cy="3532765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F7923E-E3B2-EC64-0324-F158EA511C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4752" y="2687342"/>
            <a:ext cx="2295082" cy="306010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C2F39-C78C-9985-0EDB-3B9FF7C5F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1" y="2198914"/>
            <a:ext cx="4996542" cy="257338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3200" kern="1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en-US" sz="3200" kern="1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outh Faith Formation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3200" kern="1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Confirmation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3200" kern="12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Knights of Columbus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Media Kiosks and libraries</a:t>
            </a:r>
          </a:p>
          <a:p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0A22042-383C-4559-B267-4740CC790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443547D-8B5F-41A6-81F2-87E5EBFB6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251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8B0F3C26-2589-6A7E-547A-7B279ABB3C71}"/>
              </a:ext>
            </a:extLst>
          </p:cNvPr>
          <p:cNvSpPr txBox="1"/>
          <p:nvPr/>
        </p:nvSpPr>
        <p:spPr>
          <a:xfrm>
            <a:off x="7082270" y="345536"/>
            <a:ext cx="469967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WOHV</a:t>
            </a:r>
            <a:r>
              <a:rPr lang="en-US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5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5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Faith</a:t>
            </a:r>
          </a:p>
          <a:p>
            <a:pPr algn="ctr"/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letters that form our Area Catholic Community name are drawn from the first letter of each town where our four parishes reside. </a:t>
            </a: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49AC36-0FFE-7FBA-11F6-6C913543EB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6830" t="-4204" r="8739" b="29004"/>
          <a:stretch/>
        </p:blipFill>
        <p:spPr>
          <a:xfrm>
            <a:off x="1802509" y="4384323"/>
            <a:ext cx="2505670" cy="14349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8D58D6-ED08-B0FF-F926-F9482CAFD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700" y="1788821"/>
            <a:ext cx="2294479" cy="13547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6ABED4-5FEA-6DFE-19B4-7543590E75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833" t="38057" r="6356" b="48741"/>
          <a:stretch/>
        </p:blipFill>
        <p:spPr>
          <a:xfrm>
            <a:off x="814177" y="3311217"/>
            <a:ext cx="3921327" cy="9276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539902-90EC-04B1-754F-4E0D5BD1B2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11" t="18880" r="26255" b="23890"/>
          <a:stretch/>
        </p:blipFill>
        <p:spPr>
          <a:xfrm>
            <a:off x="1552735" y="345536"/>
            <a:ext cx="3296355" cy="12756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1DCE990-BBEF-5628-899E-A5BA81C97C6D}"/>
              </a:ext>
            </a:extLst>
          </p:cNvPr>
          <p:cNvSpPr txBox="1"/>
          <p:nvPr/>
        </p:nvSpPr>
        <p:spPr>
          <a:xfrm>
            <a:off x="5074023" y="475526"/>
            <a:ext cx="1676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W</a:t>
            </a:r>
            <a:r>
              <a:rPr lang="en-US" dirty="0"/>
              <a:t>ahkon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A3408C-F082-A0CB-1E7A-CCED1FB43FD0}"/>
              </a:ext>
            </a:extLst>
          </p:cNvPr>
          <p:cNvSpPr txBox="1"/>
          <p:nvPr/>
        </p:nvSpPr>
        <p:spPr>
          <a:xfrm>
            <a:off x="5135438" y="1882461"/>
            <a:ext cx="1676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O</a:t>
            </a:r>
            <a:r>
              <a:rPr lang="en-US" dirty="0"/>
              <a:t>namia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8A2F5F-365B-A407-E803-E11C7AF12EA7}"/>
              </a:ext>
            </a:extLst>
          </p:cNvPr>
          <p:cNvSpPr txBox="1"/>
          <p:nvPr/>
        </p:nvSpPr>
        <p:spPr>
          <a:xfrm>
            <a:off x="5135282" y="3223247"/>
            <a:ext cx="1676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H</a:t>
            </a:r>
            <a:r>
              <a:rPr lang="en-US" dirty="0"/>
              <a:t>illman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56A311-6394-297E-A463-F33854D5FEFE}"/>
              </a:ext>
            </a:extLst>
          </p:cNvPr>
          <p:cNvSpPr txBox="1"/>
          <p:nvPr/>
        </p:nvSpPr>
        <p:spPr>
          <a:xfrm>
            <a:off x="5135282" y="4593983"/>
            <a:ext cx="1676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V</a:t>
            </a:r>
            <a:r>
              <a:rPr lang="en-US" dirty="0"/>
              <a:t>inland</a:t>
            </a:r>
          </a:p>
        </p:txBody>
      </p:sp>
    </p:spTree>
    <p:extLst>
      <p:ext uri="{BB962C8B-B14F-4D97-AF65-F5344CB8AC3E}">
        <p14:creationId xmlns:p14="http://schemas.microsoft.com/office/powerpoint/2010/main" val="13218944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8EE6FF38-FA81-4DA6-944F-936D829B66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43BD956-5DE0-403B-868A-7ED60109E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7547879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23A61F-F0A3-6C0F-40E0-EAFCB427A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580" y="146050"/>
            <a:ext cx="3857534" cy="90170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Challenges…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0F079C-DB3F-CB36-837E-B5CC0BDCD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000" y="1193800"/>
            <a:ext cx="7420894" cy="5575300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kern="1200" dirty="0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Our new Business Administrator, </a:t>
            </a:r>
            <a:r>
              <a:rPr lang="en-US" sz="2400" dirty="0">
                <a:solidFill>
                  <a:srgbClr val="FFFFFF"/>
                </a:solidFill>
                <a:effectLst/>
              </a:rPr>
              <a:t>Amanda </a:t>
            </a:r>
            <a:r>
              <a:rPr lang="en-US" sz="2400" dirty="0" err="1">
                <a:solidFill>
                  <a:srgbClr val="FFFFFF"/>
                </a:solidFill>
                <a:effectLst/>
              </a:rPr>
              <a:t>Gjerde</a:t>
            </a:r>
            <a:r>
              <a:rPr lang="en-US" sz="2400" dirty="0">
                <a:solidFill>
                  <a:srgbClr val="FFFFFF"/>
                </a:solidFill>
                <a:effectLst/>
              </a:rPr>
              <a:t>,</a:t>
            </a:r>
            <a:r>
              <a:rPr lang="en-US" sz="2400" kern="1200" dirty="0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will begin full-time work in June 2024. </a:t>
            </a:r>
          </a:p>
          <a:p>
            <a:pPr marL="0" indent="0"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None/>
            </a:pPr>
            <a:endParaRPr lang="en-US" sz="2400" dirty="0">
              <a:solidFill>
                <a:srgbClr val="FFFFFF"/>
              </a:solidFill>
              <a:effectLst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kern="1200" dirty="0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We curre</a:t>
            </a:r>
            <a:r>
              <a:rPr lang="en-US" sz="24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ntly </a:t>
            </a:r>
            <a:r>
              <a:rPr lang="en-US" sz="2400" kern="1200" dirty="0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do not have a designated ACC council leader.</a:t>
            </a:r>
          </a:p>
          <a:p>
            <a:pPr marL="0" indent="0"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None/>
            </a:pPr>
            <a:endParaRPr lang="en-US" sz="2400" kern="1200" dirty="0">
              <a:solidFill>
                <a:srgbClr val="FFFFFF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kern="1200" dirty="0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Physical distance is a limiting factor. </a:t>
            </a:r>
          </a:p>
          <a:p>
            <a:pPr marL="0" indent="0"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None/>
            </a:pPr>
            <a:endParaRPr lang="en-US" sz="2400" dirty="0">
              <a:solidFill>
                <a:srgbClr val="FFFFFF"/>
              </a:solidFill>
              <a:effectLst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kern="1200" dirty="0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Some parishioners are not comfortable with new people and the idea of a Faith Community.</a:t>
            </a:r>
          </a:p>
          <a:p>
            <a:pPr marL="0" indent="0"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None/>
            </a:pPr>
            <a:endParaRPr lang="en-US" sz="2400" dirty="0">
              <a:solidFill>
                <a:srgbClr val="FFFFFF"/>
              </a:solidFill>
              <a:effectLst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kern="1200" dirty="0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Stagnant membership is a problem.</a:t>
            </a:r>
          </a:p>
          <a:p>
            <a:pPr marL="0" indent="0"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None/>
            </a:pPr>
            <a:endParaRPr lang="en-US" sz="2400" dirty="0">
              <a:solidFill>
                <a:srgbClr val="FFFFFF"/>
              </a:solidFill>
              <a:effectLst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kern="1200" dirty="0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Only a few parishioners are doing most of the work.</a:t>
            </a:r>
          </a:p>
          <a:p>
            <a:pPr marL="0" indent="0"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None/>
            </a:pPr>
            <a:endParaRPr lang="en-US" sz="2400" dirty="0">
              <a:solidFill>
                <a:srgbClr val="FFFFFF"/>
              </a:solidFill>
              <a:effectLst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kern="1200" dirty="0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We must rely on fundraising to pay the bills.</a:t>
            </a:r>
            <a:endParaRPr lang="en-US" sz="2400" dirty="0">
              <a:solidFill>
                <a:srgbClr val="FFFFFF"/>
              </a:solidFill>
              <a:effectLst/>
              <a:ea typeface="Times New Roman" panose="02020603050405020304" pitchFamily="18" charset="0"/>
            </a:endParaRPr>
          </a:p>
          <a:p>
            <a:endParaRPr lang="en-US" sz="1800" dirty="0">
              <a:solidFill>
                <a:srgbClr val="FFFFFF"/>
              </a:solidFill>
            </a:endParaRPr>
          </a:p>
          <a:p>
            <a:endParaRPr lang="en-US" sz="1800" dirty="0">
              <a:solidFill>
                <a:srgbClr val="FFFFFF"/>
              </a:solidFill>
            </a:endParaRPr>
          </a:p>
          <a:p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43019DE-1A73-4AC3-9882-1ED29AE8E2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7894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7EA51C-9FF8-687B-0A49-E2B0ED0FA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3369" y="4659401"/>
            <a:ext cx="1527565" cy="2003365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F6F42E75-EA9C-492E-9BF4-3C368D57A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7894" y="2361916"/>
            <a:ext cx="464256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CF3B31-87E1-B144-1A9C-B968EA9CA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7192" y="116221"/>
            <a:ext cx="1694252" cy="2181264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B8694E86-FDCE-4192-8251-A7247AC8D9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7894" y="4432072"/>
            <a:ext cx="464256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F6A1A4-9A15-7116-5EC6-232B43B71A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55" t="11704" r="-4678" b="18642"/>
          <a:stretch/>
        </p:blipFill>
        <p:spPr>
          <a:xfrm>
            <a:off x="10014995" y="2624406"/>
            <a:ext cx="1666315" cy="15612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40311A-E6B2-C232-B27D-C38A073592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60" t="22064" r="2060" b="14130"/>
          <a:stretch/>
        </p:blipFill>
        <p:spPr>
          <a:xfrm>
            <a:off x="8142720" y="2616865"/>
            <a:ext cx="1719123" cy="15612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F0E13B-E18F-FF5B-7FF6-21B94EE50AF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78" t="1694" r="8009" b="3350"/>
          <a:stretch/>
        </p:blipFill>
        <p:spPr>
          <a:xfrm>
            <a:off x="10104077" y="3244570"/>
            <a:ext cx="669873" cy="8778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02B935-6B3F-9935-850F-9C5A247A7C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1651" y="4659401"/>
            <a:ext cx="1478091" cy="191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9201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D57AE-9067-A23C-A110-0A43E4961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Nurturing Eucharistic Spirituality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44039F-2BE4-A999-72CC-DD033AA16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683" y="1955042"/>
            <a:ext cx="2376058" cy="34311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7BBF8E-0506-F5A5-63E7-AB752A38C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1061" y="1936259"/>
            <a:ext cx="2376057" cy="346869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5B1B7-4201-6ACF-FE85-4EBB857517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7118" y="1845734"/>
            <a:ext cx="6694516" cy="21544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The Extraordinary Minister information session was well attended. </a:t>
            </a:r>
          </a:p>
          <a:p>
            <a:pPr marL="0" indent="0">
              <a:buNone/>
            </a:pPr>
            <a:r>
              <a:rPr lang="en-US" sz="2200" dirty="0"/>
              <a:t>Catholic materials are available at most of our parishes. </a:t>
            </a:r>
          </a:p>
          <a:p>
            <a:pPr marL="0" indent="0">
              <a:buNone/>
            </a:pPr>
            <a:r>
              <a:rPr lang="en-US" sz="2200" dirty="0"/>
              <a:t>Some Extraordinary Ministers are assigned while others volunteer when needed.</a:t>
            </a: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EF5DFAD-0C19-763E-34D9-9C3F9E5A85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r="1628" b="39457"/>
          <a:stretch/>
        </p:blipFill>
        <p:spPr>
          <a:xfrm>
            <a:off x="7449726" y="4000219"/>
            <a:ext cx="2629299" cy="2281829"/>
          </a:xfrm>
          <a:prstGeom prst="rect">
            <a:avLst/>
          </a:prstGeom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5983383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8EE6FF38-FA81-4DA6-944F-936D829B66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43BD956-5DE0-403B-868A-7ED60109E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7547879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9FDC75-195C-B3AB-A766-A57BB8E52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662" y="84083"/>
            <a:ext cx="6402555" cy="118319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Priorities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30442-0202-0773-AEFA-FC71FE8B7D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557" y="1267276"/>
            <a:ext cx="7097281" cy="5073888"/>
          </a:xfrm>
        </p:spPr>
        <p:txBody>
          <a:bodyPr>
            <a:normAutofit/>
          </a:bodyPr>
          <a:lstStyle/>
          <a:p>
            <a:pPr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Pool our resources, work together, and cross borders to become a stronger ACC.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Share our faith journey through mission groups.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Become active in the Deanery of Christian Women.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Create an ACC roster and photo directory. 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Work with our ACC Business Administrator to build community.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Help the Diocese </a:t>
            </a:r>
            <a:r>
              <a:rPr lang="en-US" sz="2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maintain a 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Catholic</a:t>
            </a:r>
            <a:r>
              <a:rPr lang="en-US" sz="2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presence on the Mille Lacs Reservation by helping the St. Therese 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parish to flourish.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bg1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en-US" sz="1800" dirty="0">
              <a:solidFill>
                <a:schemeClr val="bg1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43019DE-1A73-4AC3-9882-1ED29AE8E2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7894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6F42E75-EA9C-492E-9BF4-3C368D57A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7894" y="2361916"/>
            <a:ext cx="464256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8694E86-FDCE-4192-8251-A7247AC8D9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7894" y="4432072"/>
            <a:ext cx="464256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F9CF1D-0431-3DD6-12EF-79475C321F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083" t="34674" r="27144" b="23247"/>
          <a:stretch/>
        </p:blipFill>
        <p:spPr>
          <a:xfrm>
            <a:off x="7446322" y="200142"/>
            <a:ext cx="4716659" cy="19616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E08080-B6FF-4805-529B-520EC0D1B8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56" t="5098" r="574" b="5470"/>
          <a:stretch/>
        </p:blipFill>
        <p:spPr>
          <a:xfrm>
            <a:off x="8214969" y="4817442"/>
            <a:ext cx="3532425" cy="19767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2034EB-453B-DFB7-A8E8-2E5535BCA8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0976" y="2227683"/>
            <a:ext cx="2053803" cy="252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5981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D1D1210-3BD3-4C6E-AD1B-07BFB5ABD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947F56-9DBB-4FF9-ABF2-5B7B3C7B5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6E21A4B-9996-44C9-AE8B-9B156A6CD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C8E9CDB-D43B-406A-A383-9ACA480BA2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3B352CF-1405-3398-E6CE-12A150E168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2912" y="640080"/>
            <a:ext cx="5577840" cy="557784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3C8016D-8063-469F-8F60-CDDA584AB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613486" y="0"/>
            <a:ext cx="4584734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ECED97-FF9E-9422-172E-496910F52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7240" y="1787970"/>
            <a:ext cx="3659246" cy="209575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dirty="0">
                <a:solidFill>
                  <a:srgbClr val="FFFFFF"/>
                </a:solidFill>
              </a:rPr>
              <a:t>We are…</a:t>
            </a:r>
            <a:br>
              <a:rPr lang="en-US" sz="4400" dirty="0">
                <a:solidFill>
                  <a:srgbClr val="FFFFFF"/>
                </a:solidFill>
              </a:rPr>
            </a:br>
            <a:br>
              <a:rPr lang="en-US" sz="4400" dirty="0">
                <a:solidFill>
                  <a:srgbClr val="FFFFFF"/>
                </a:solidFill>
              </a:rPr>
            </a:br>
            <a:r>
              <a:rPr lang="en-US" sz="4400" dirty="0" err="1">
                <a:solidFill>
                  <a:srgbClr val="FFFFFF"/>
                </a:solidFill>
              </a:rPr>
              <a:t>WOHVn</a:t>
            </a:r>
            <a:r>
              <a:rPr lang="en-US" sz="4400" dirty="0">
                <a:solidFill>
                  <a:srgbClr val="FFFFFF"/>
                </a:solidFill>
              </a:rPr>
              <a:t> in Faith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BFEE421-0374-4B8E-A6B8-6A1718AF4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06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2D07D3F-8276-4703-953F-45B5181314B1}"/>
              </a:ext>
            </a:extLst>
          </p:cNvPr>
          <p:cNvSpPr txBox="1">
            <a:spLocks/>
          </p:cNvSpPr>
          <p:nvPr/>
        </p:nvSpPr>
        <p:spPr>
          <a:xfrm>
            <a:off x="10882688" y="6334316"/>
            <a:ext cx="1227596" cy="3682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tx1"/>
                </a:solidFill>
              </a:rPr>
              <a:t>January 2024</a:t>
            </a:r>
          </a:p>
        </p:txBody>
      </p:sp>
    </p:spTree>
    <p:extLst>
      <p:ext uri="{BB962C8B-B14F-4D97-AF65-F5344CB8AC3E}">
        <p14:creationId xmlns:p14="http://schemas.microsoft.com/office/powerpoint/2010/main" val="4093020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BF4327A-3D4D-4F6A-9B0B-A3D5CC4E9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0FD3AE7-FBCC-43F0-9C3D-EC56854E5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7547879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C7BAEF-8BD0-87F8-D1B9-21115DAF74C8}"/>
              </a:ext>
            </a:extLst>
          </p:cNvPr>
          <p:cNvSpPr txBox="1"/>
          <p:nvPr/>
        </p:nvSpPr>
        <p:spPr>
          <a:xfrm>
            <a:off x="7780206" y="271509"/>
            <a:ext cx="4107611" cy="3053352"/>
          </a:xfrm>
          <a:prstGeom prst="rect">
            <a:avLst/>
          </a:prstGeom>
        </p:spPr>
        <p:txBody>
          <a:bodyPr vert="horz" lIns="0" tIns="45720" rIns="0" bIns="45720" rtlCol="0">
            <a:normAutofit fontScale="70000" lnSpcReduction="20000"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3400" dirty="0"/>
              <a:t>We are located in the northeast corner of the St. Cloud Diocese.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sz="3400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3400" dirty="0"/>
              <a:t>We became the South Mille Lacs Catholic Community cluster in 2004.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sz="3400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3400" dirty="0"/>
              <a:t>We became the </a:t>
            </a:r>
            <a:r>
              <a:rPr lang="en-US" sz="3400" dirty="0" err="1"/>
              <a:t>WOHVn</a:t>
            </a:r>
            <a:r>
              <a:rPr lang="en-US" sz="3400" dirty="0"/>
              <a:t> in Faith ACC in 2019.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6B65676-9307-48DE-BC17-F55230F75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7894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2F458C4-5C41-D079-98C2-3FCE0C35D6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28" t="18704" r="4833" b="1212"/>
          <a:stretch/>
        </p:blipFill>
        <p:spPr>
          <a:xfrm>
            <a:off x="794880" y="750331"/>
            <a:ext cx="6055217" cy="556473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2A953E0-9C7B-4E96-AF03-B5506AF8C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7894" y="3396996"/>
            <a:ext cx="464256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map of the united states&#10;&#10;Description automatically generated">
            <a:extLst>
              <a:ext uri="{FF2B5EF4-FFF2-40B4-BE49-F238E27FC236}">
                <a16:creationId xmlns:a16="http://schemas.microsoft.com/office/drawing/2014/main" id="{E3D6D6BE-6565-5D90-6A95-79B0D09C58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34" t="-413" r="-1512" b="-1"/>
          <a:stretch/>
        </p:blipFill>
        <p:spPr>
          <a:xfrm>
            <a:off x="7605581" y="3597658"/>
            <a:ext cx="4578557" cy="270845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94A73B9-DE9A-02E4-8310-FD0FAB6772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05887">
            <a:off x="9499879" y="3596726"/>
            <a:ext cx="1648030" cy="11304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57A9FEE-CAEB-AC6E-6D74-18AB710C834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30719">
            <a:off x="909038" y="4558010"/>
            <a:ext cx="1174499" cy="8056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B265193-767A-345B-2937-5352922B018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F98A0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936718">
            <a:off x="5929930" y="3622003"/>
            <a:ext cx="1242559" cy="85233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076C438-57F2-6AC5-10FB-A9191BCB3096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661823">
            <a:off x="1940176" y="2761550"/>
            <a:ext cx="1171455" cy="80356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5C8106E-A440-F013-668D-37304FAB35B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566764">
            <a:off x="4267366" y="4659412"/>
            <a:ext cx="1145443" cy="79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334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C8DC9BD-9232-454D-AD7C-854E7B5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266252C-7FA7-4DF8-BC39-51DB74800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3" y="321733"/>
            <a:ext cx="3057906" cy="3408237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614B6B-7271-4F4D-89D5-D9F44CA0DD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12061" y="321733"/>
            <a:ext cx="2583939" cy="19552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D417C4F-A157-4ACA-917E-486C83DA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40096" y="2085703"/>
            <a:ext cx="411480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B8CB8EF5-1BC1-4999-9DB7-3FB4EBE50C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3" y="3879167"/>
            <a:ext cx="3057906" cy="2104612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D27EE59-198C-4165-B821-88D7D3160E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28588" y="2451014"/>
            <a:ext cx="2567411" cy="3532765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8EF289-E2A7-ED6A-E4E7-C75E9266F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312" y="411668"/>
            <a:ext cx="2469701" cy="3228366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A2399B-2168-3694-A980-A1D7D083BF2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466399" y="2085703"/>
            <a:ext cx="5403868" cy="268659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200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1210 </a:t>
            </a:r>
            <a:r>
              <a:rPr lang="en-US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Crosier </a:t>
            </a:r>
            <a:r>
              <a:rPr lang="en-US" sz="2200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Order was founded by Theodore de </a:t>
            </a:r>
            <a:r>
              <a:rPr lang="en-US" sz="2200" kern="1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Celles</a:t>
            </a:r>
            <a:r>
              <a:rPr lang="en-US" sz="2200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en-US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200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1910 the Crosiers came to Minnesota.</a:t>
            </a:r>
            <a:endParaRPr lang="en-US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200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1922 a priory and school were built in Onamia.</a:t>
            </a:r>
            <a:endParaRPr lang="en-US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200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Crosiers serve four </a:t>
            </a:r>
            <a:r>
              <a:rPr lang="en-US" sz="2200" kern="1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WOHVn</a:t>
            </a:r>
            <a:r>
              <a:rPr lang="en-US" sz="2200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parishes </a:t>
            </a:r>
            <a:r>
              <a:rPr lang="en-US" sz="2200" b="1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now</a:t>
            </a:r>
            <a:r>
              <a:rPr lang="en-US" sz="2200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and plan to continue into the </a:t>
            </a:r>
            <a:r>
              <a:rPr lang="en-US" sz="2200" b="1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future</a:t>
            </a:r>
            <a:r>
              <a:rPr lang="en-US" sz="2200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C0C6F5B-CEE6-4206-B133-E856BA6E08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740743E-EDDE-478E-894C-3961ADCE29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765306-5B34-C644-D4E4-8D7C2FCA9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245" y="4136688"/>
            <a:ext cx="2956881" cy="15819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8E280B-AF22-78EE-7E36-65670C2522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1872" r="3902"/>
          <a:stretch/>
        </p:blipFill>
        <p:spPr>
          <a:xfrm>
            <a:off x="6974005" y="4634819"/>
            <a:ext cx="4084261" cy="1699497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C26B48-F9F8-F8DC-3178-BF1C400793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4978" y="520411"/>
            <a:ext cx="4139918" cy="137657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E5BFF1B-0BC3-AAC3-238F-AA73340501FB}"/>
              </a:ext>
            </a:extLst>
          </p:cNvPr>
          <p:cNvSpPr/>
          <p:nvPr/>
        </p:nvSpPr>
        <p:spPr>
          <a:xfrm>
            <a:off x="3488592" y="321734"/>
            <a:ext cx="2666020" cy="569528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5EC145-830D-3E00-8723-202A2B06DD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9446" y="2580462"/>
            <a:ext cx="1532510" cy="14287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D0C54BA-D0B1-B8DF-AE95-A2BDC2F432B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48" t="602" r="396" b="2510"/>
          <a:stretch/>
        </p:blipFill>
        <p:spPr>
          <a:xfrm>
            <a:off x="3621257" y="4174524"/>
            <a:ext cx="2376217" cy="17309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A6C18D3-0DE5-1B09-09B5-ACC09FF86D9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274" t="28129" r="40284" b="41121"/>
          <a:stretch/>
        </p:blipFill>
        <p:spPr>
          <a:xfrm>
            <a:off x="3800379" y="457200"/>
            <a:ext cx="1987395" cy="19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12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64717CA-4BB8-0632-472D-C58325383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3555" y="286603"/>
            <a:ext cx="6640124" cy="1450757"/>
          </a:xfrm>
        </p:spPr>
        <p:txBody>
          <a:bodyPr/>
          <a:lstStyle/>
          <a:p>
            <a:pPr algn="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Wahkon – Sacred Heart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FCC1E7D4-639B-7FD7-5733-4D6ADB3DF58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32540" y="2765721"/>
            <a:ext cx="8108614" cy="2354920"/>
          </a:xfrm>
        </p:spPr>
      </p:pic>
      <p:sp>
        <p:nvSpPr>
          <p:cNvPr id="2" name="Title 6">
            <a:extLst>
              <a:ext uri="{FF2B5EF4-FFF2-40B4-BE49-F238E27FC236}">
                <a16:creationId xmlns:a16="http://schemas.microsoft.com/office/drawing/2014/main" id="{83979E32-87F3-8DA2-6872-7AF9E24D204E}"/>
              </a:ext>
            </a:extLst>
          </p:cNvPr>
          <p:cNvSpPr txBox="1">
            <a:spLocks/>
          </p:cNvSpPr>
          <p:nvPr/>
        </p:nvSpPr>
        <p:spPr>
          <a:xfrm>
            <a:off x="718680" y="286603"/>
            <a:ext cx="4519364" cy="15805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sz="10000" dirty="0">
                <a:solidFill>
                  <a:schemeClr val="tx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OHVn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FFBA80-F221-5308-5E98-620E903D80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40" t="592" r="13425" b="14576"/>
          <a:stretch/>
        </p:blipFill>
        <p:spPr>
          <a:xfrm>
            <a:off x="9611755" y="3177073"/>
            <a:ext cx="2247705" cy="32086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CFCBE0-A574-1565-F7C7-0BB483334E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3617" y="1867182"/>
            <a:ext cx="1762240" cy="23549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5340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D9AED812-C60F-421F-81A6-D209F4D790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5BD50D3-D999-4AD5-BC49-9381E24A27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390CA86-0F8D-4E58-AF70-7C92876F71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DBF7BB28-1E0B-41E9-9AB0-35FA98FA2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CCCEC71-332D-42B5-9AC0-6C4C4C285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7547879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78A740FD-CAF5-3283-F101-3A3ECA9674D7}"/>
              </a:ext>
            </a:extLst>
          </p:cNvPr>
          <p:cNvSpPr txBox="1">
            <a:spLocks/>
          </p:cNvSpPr>
          <p:nvPr/>
        </p:nvSpPr>
        <p:spPr>
          <a:xfrm>
            <a:off x="288392" y="172539"/>
            <a:ext cx="7075217" cy="69638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dirty="0">
                <a:solidFill>
                  <a:srgbClr val="FFFFFF"/>
                </a:solidFill>
              </a:rPr>
              <a:t>Sacred Heart Parish in </a:t>
            </a:r>
            <a:r>
              <a:rPr lang="en-US" sz="4000" dirty="0" err="1">
                <a:solidFill>
                  <a:srgbClr val="FFFFFF"/>
                </a:solidFill>
              </a:rPr>
              <a:t>Wahkon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AB9AD5-4340-512C-F00C-06BDD8D7819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19335" y="878979"/>
            <a:ext cx="7807627" cy="5806481"/>
          </a:xfrm>
        </p:spPr>
        <p:txBody>
          <a:bodyPr vert="horz" lIns="0" tIns="45720" rIns="0" bIns="45720" rtlCol="0">
            <a:norm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r>
              <a:rPr lang="en-US" sz="2200" dirty="0">
                <a:solidFill>
                  <a:srgbClr val="FFFFFF"/>
                </a:solidFill>
              </a:rPr>
              <a:t>1600 – Father Louis Hennepin visits the area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r>
              <a:rPr lang="en-US" sz="2200" dirty="0">
                <a:solidFill>
                  <a:srgbClr val="FFFFFF"/>
                </a:solidFill>
                <a:effectLst/>
              </a:rPr>
              <a:t>1911 – First parish established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r>
              <a:rPr lang="en-US" sz="2200" dirty="0">
                <a:solidFill>
                  <a:srgbClr val="FFFFFF"/>
                </a:solidFill>
                <a:effectLst/>
              </a:rPr>
              <a:t>1912 – The Ladies Society is formed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r>
              <a:rPr lang="en-US" sz="2200" dirty="0">
                <a:solidFill>
                  <a:srgbClr val="FFFFFF"/>
                </a:solidFill>
              </a:rPr>
              <a:t>1995 – The current church is completed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r>
              <a:rPr lang="en-US" sz="2200" dirty="0">
                <a:solidFill>
                  <a:srgbClr val="FFFFFF"/>
                </a:solidFill>
                <a:effectLst/>
              </a:rPr>
              <a:t>2004 – </a:t>
            </a:r>
            <a:r>
              <a:rPr lang="en-US" sz="2200" dirty="0">
                <a:solidFill>
                  <a:srgbClr val="FFFFFF"/>
                </a:solidFill>
              </a:rPr>
              <a:t>The </a:t>
            </a:r>
            <a:r>
              <a:rPr lang="en-US" sz="2200" dirty="0">
                <a:solidFill>
                  <a:srgbClr val="FFFFFF"/>
                </a:solidFill>
                <a:effectLst/>
              </a:rPr>
              <a:t>stained-glass window is installed</a:t>
            </a:r>
            <a:endParaRPr lang="en-US" sz="2200" dirty="0">
              <a:solidFill>
                <a:srgbClr val="FFFFFF"/>
              </a:solidFill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solidFill>
                  <a:srgbClr val="FFFFFF"/>
                </a:solidFill>
                <a:effectLst/>
              </a:rPr>
              <a:t> 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r>
              <a:rPr lang="en-US" sz="2200" dirty="0">
                <a:solidFill>
                  <a:srgbClr val="FFFFFF"/>
                </a:solidFill>
              </a:rPr>
              <a:t>Today, Sacred Heart… 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FFFFFF"/>
                </a:solidFill>
              </a:rPr>
              <a:t>serves s</a:t>
            </a:r>
            <a:r>
              <a:rPr lang="en-US" sz="2200" dirty="0">
                <a:solidFill>
                  <a:srgbClr val="FFFFFF"/>
                </a:solidFill>
                <a:effectLst/>
              </a:rPr>
              <a:t>easonal homeowners, tourists,                                       and permanent residents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FFFFFF"/>
                </a:solidFill>
              </a:rPr>
              <a:t>has an active Knights of Columbus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None/>
            </a:pPr>
            <a:r>
              <a:rPr lang="en-US" sz="2200" dirty="0">
                <a:solidFill>
                  <a:srgbClr val="FFFFFF"/>
                </a:solidFill>
              </a:rPr>
              <a:t> and a youth education program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FFFFFF"/>
                </a:solidFill>
                <a:effectLst/>
              </a:rPr>
              <a:t>hosts many </a:t>
            </a:r>
            <a:r>
              <a:rPr lang="en-US" sz="2200" dirty="0">
                <a:solidFill>
                  <a:srgbClr val="FFFFFF"/>
                </a:solidFill>
              </a:rPr>
              <a:t>events and an annual bazaar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endParaRPr lang="en-US" sz="2200" dirty="0">
              <a:solidFill>
                <a:srgbClr val="FFFFFF"/>
              </a:solidFill>
            </a:endParaRPr>
          </a:p>
          <a:p>
            <a:pPr marL="0" indent="0">
              <a:buFont typeface="Calibri" panose="020F0502020204030204" pitchFamily="34" charset="0"/>
              <a:buNone/>
            </a:pPr>
            <a:r>
              <a:rPr lang="en-US" sz="2200" dirty="0">
                <a:solidFill>
                  <a:srgbClr val="FFFFFF"/>
                </a:solidFill>
              </a:rPr>
              <a:t>Baptized Catholics– 282</a:t>
            </a:r>
          </a:p>
          <a:p>
            <a:pPr marL="0" indent="0">
              <a:buFont typeface="Calibri" panose="020F0502020204030204" pitchFamily="34" charset="0"/>
              <a:buNone/>
            </a:pPr>
            <a:r>
              <a:rPr lang="en-US" sz="2200" dirty="0">
                <a:solidFill>
                  <a:srgbClr val="FFFFFF"/>
                </a:solidFill>
              </a:rPr>
              <a:t>Total Households – 79 </a:t>
            </a:r>
          </a:p>
          <a:p>
            <a:pPr marL="0" indent="0">
              <a:buFont typeface="Calibri" panose="020F0502020204030204" pitchFamily="34" charset="0"/>
              <a:buNone/>
            </a:pPr>
            <a:r>
              <a:rPr lang="en-US" sz="2200" dirty="0">
                <a:solidFill>
                  <a:srgbClr val="FFFFFF"/>
                </a:solidFill>
              </a:rPr>
              <a:t>ACC Pastoral Council Members – Jon </a:t>
            </a:r>
            <a:r>
              <a:rPr lang="en-US" sz="2200" dirty="0" err="1">
                <a:solidFill>
                  <a:srgbClr val="FFFFFF"/>
                </a:solidFill>
              </a:rPr>
              <a:t>Bjornstad</a:t>
            </a:r>
            <a:r>
              <a:rPr lang="en-US" sz="2200" dirty="0">
                <a:solidFill>
                  <a:srgbClr val="FFFFFF"/>
                </a:solidFill>
              </a:rPr>
              <a:t> &amp; Mary </a:t>
            </a:r>
            <a:r>
              <a:rPr lang="en-US" sz="2200" dirty="0" err="1">
                <a:solidFill>
                  <a:srgbClr val="FFFFFF"/>
                </a:solidFill>
              </a:rPr>
              <a:t>Bannick</a:t>
            </a:r>
            <a:endParaRPr lang="en-US" sz="2200" dirty="0">
              <a:solidFill>
                <a:srgbClr val="FFFFFF"/>
              </a:solidFill>
            </a:endParaRPr>
          </a:p>
          <a:p>
            <a:pPr marL="0" indent="0">
              <a:buFont typeface="Calibri" panose="020F0502020204030204" pitchFamily="34" charset="0"/>
              <a:buNone/>
            </a:pPr>
            <a:endParaRPr lang="en-US" sz="1300" dirty="0">
              <a:solidFill>
                <a:srgbClr val="FFFFFF"/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490B45F-594E-4BE6-9970-BA491D524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7894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8C0F8D-1AB4-D9A9-E64F-D20FA3828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8588" y="406447"/>
            <a:ext cx="2785627" cy="2590634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91CE7238-AF8A-4E10-B654-943D28AA8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7894" y="3396996"/>
            <a:ext cx="464256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E4FD17-BD88-766E-C6AA-7B53E5716B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670" r="16811" b="23074"/>
          <a:stretch/>
        </p:blipFill>
        <p:spPr>
          <a:xfrm>
            <a:off x="8978588" y="3878816"/>
            <a:ext cx="2894076" cy="23775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461B14-B388-D417-FBD5-E02B2C8D33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53"/>
          <a:stretch/>
        </p:blipFill>
        <p:spPr>
          <a:xfrm>
            <a:off x="5605197" y="1089212"/>
            <a:ext cx="3144027" cy="4376180"/>
          </a:xfrm>
          <a:prstGeom prst="rect">
            <a:avLst/>
          </a:prstGeom>
          <a:ln w="38100">
            <a:solidFill>
              <a:schemeClr val="bg2">
                <a:lumMod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54521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68C5C844-9C03-41DD-A109-2631EE112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F8B2F3A-B73A-42B2-A138-9E48D6B46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BF9D1186-EB56-4164-84F2-7419CCDF0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BED1612B-3D70-4858-9114-E58D67773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036D3347-B89C-4FDE-A3C8-6AC4D25DA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75816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6E53BD9-9370-4E6D-B079-5356F873C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5339824" y="0"/>
            <a:ext cx="6858396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F24B168-25F1-86B4-C5D7-1E4545787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8772" y="459676"/>
            <a:ext cx="5542398" cy="207653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</a:rPr>
              <a:t>Mille Lacs Area Social Concerns </a:t>
            </a:r>
          </a:p>
        </p:txBody>
      </p:sp>
      <p:pic>
        <p:nvPicPr>
          <p:cNvPr id="4" name="Content Placeholder 3" descr="A group of people at a table with food containers&#10;&#10;Description automatically generated">
            <a:extLst>
              <a:ext uri="{FF2B5EF4-FFF2-40B4-BE49-F238E27FC236}">
                <a16:creationId xmlns:a16="http://schemas.microsoft.com/office/drawing/2014/main" id="{B51C67D7-DF37-CF83-2DB3-440D08AB4B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0" t="3722" r="4784" b="29486"/>
          <a:stretch/>
        </p:blipFill>
        <p:spPr>
          <a:xfrm>
            <a:off x="566960" y="215262"/>
            <a:ext cx="3941855" cy="3666344"/>
          </a:xfrm>
          <a:prstGeom prst="rect">
            <a:avLst/>
          </a:prstGeom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7A563D4D-6F46-4CC0-8D77-91F3BF2A6D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61343" y="4343400"/>
            <a:ext cx="5202616" cy="0"/>
          </a:xfrm>
          <a:prstGeom prst="line">
            <a:avLst/>
          </a:prstGeom>
          <a:ln w="6350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room with a cabinet and boxes&#10;&#10;Description automatically generated with medium confidence">
            <a:extLst>
              <a:ext uri="{FF2B5EF4-FFF2-40B4-BE49-F238E27FC236}">
                <a16:creationId xmlns:a16="http://schemas.microsoft.com/office/drawing/2014/main" id="{71F422CC-FF01-570A-FD22-DFE4CBEDB1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19" t="6702" r="5285" b="17140"/>
          <a:stretch/>
        </p:blipFill>
        <p:spPr>
          <a:xfrm>
            <a:off x="2889715" y="4058089"/>
            <a:ext cx="2203357" cy="2595687"/>
          </a:xfrm>
          <a:prstGeom prst="rect">
            <a:avLst/>
          </a:prstGeom>
        </p:spPr>
      </p:pic>
      <p:pic>
        <p:nvPicPr>
          <p:cNvPr id="5" name="Picture 4" descr="A group of people holding a check&#10;&#10;Description automatically generated">
            <a:extLst>
              <a:ext uri="{FF2B5EF4-FFF2-40B4-BE49-F238E27FC236}">
                <a16:creationId xmlns:a16="http://schemas.microsoft.com/office/drawing/2014/main" id="{EC4CA4B0-D994-C688-3A97-407192C67B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36" t="21795" r="13942" b="12562"/>
          <a:stretch/>
        </p:blipFill>
        <p:spPr>
          <a:xfrm>
            <a:off x="5955124" y="2736720"/>
            <a:ext cx="5526046" cy="33199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0204A0-4784-1FF4-65A5-067513C805C4}"/>
              </a:ext>
            </a:extLst>
          </p:cNvPr>
          <p:cNvSpPr txBox="1"/>
          <p:nvPr/>
        </p:nvSpPr>
        <p:spPr>
          <a:xfrm>
            <a:off x="308897" y="3994014"/>
            <a:ext cx="2574597" cy="2430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200" kern="1200" spc="-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FREE </a:t>
            </a:r>
            <a:r>
              <a:rPr lang="en-US" sz="2200" spc="-50" dirty="0"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200" kern="1200" spc="-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hanksgiving meal</a:t>
            </a:r>
            <a:r>
              <a:rPr lang="en-US" sz="2200" spc="-50" dirty="0"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200" kern="1200" spc="-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2023:</a:t>
            </a:r>
            <a:endParaRPr lang="en-US" sz="2200" spc="-5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indent="-34290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2200" kern="1200" spc="-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85 guests served at  the dining center </a:t>
            </a:r>
          </a:p>
          <a:p>
            <a:pPr marL="342900" marR="0" indent="-34290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2200" kern="1200" spc="-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115 meals  delivered</a:t>
            </a:r>
            <a:endParaRPr lang="en-US" sz="22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81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8C84CEA1-D083-383F-AD04-D1B7D3206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1527" y="1786494"/>
            <a:ext cx="8241739" cy="333414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E89CFEC-40D3-B1C8-9B3F-965921F75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3555" y="286603"/>
            <a:ext cx="6098258" cy="1450757"/>
          </a:xfrm>
        </p:spPr>
        <p:txBody>
          <a:bodyPr/>
          <a:lstStyle/>
          <a:p>
            <a:pPr algn="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Onamia – Holy Cross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572965DE-0A8F-5DF0-0E1A-6AAD9D288501}"/>
              </a:ext>
            </a:extLst>
          </p:cNvPr>
          <p:cNvSpPr txBox="1">
            <a:spLocks/>
          </p:cNvSpPr>
          <p:nvPr/>
        </p:nvSpPr>
        <p:spPr>
          <a:xfrm>
            <a:off x="718680" y="286603"/>
            <a:ext cx="4519364" cy="15805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dirty="0">
                <a:solidFill>
                  <a:schemeClr val="tx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sz="10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10000" dirty="0">
                <a:solidFill>
                  <a:schemeClr val="tx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HVn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41BB8D-9C03-D63C-CC81-8B05B30B46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734" y="3224980"/>
            <a:ext cx="2953396" cy="274885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827229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C5A74FED-665B-44E8-AD64-AC4818D42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251024C-CB47-4BCD-B0FD-5CCEC092B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E2B0D8E-23D2-484D-A437-CA27572A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879774D8-8540-48E4-923D-4F2A21A07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48258C6-81CC-4C42-B916-9D2550D61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590273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4D7F56-EE96-B44B-B274-C4F93E90B52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67710" y="1060850"/>
            <a:ext cx="4380355" cy="5797149"/>
          </a:xfrm>
        </p:spPr>
        <p:txBody>
          <a:bodyPr vert="horz" lIns="0" tIns="45720" rIns="0" bIns="45720" rtlCol="0">
            <a:noAutofit/>
          </a:bodyPr>
          <a:lstStyle/>
          <a:p>
            <a:pPr marL="0" indent="0"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None/>
            </a:pPr>
            <a:r>
              <a:rPr lang="en-US" dirty="0">
                <a:solidFill>
                  <a:srgbClr val="FFFFFF"/>
                </a:solidFill>
              </a:rPr>
              <a:t>BUILDINGS:</a:t>
            </a:r>
          </a:p>
          <a:p>
            <a:pPr lvl="1"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FFFFFF"/>
                </a:solidFill>
              </a:rPr>
              <a:t>Holy Cross Priory Church with the     </a:t>
            </a:r>
            <a:r>
              <a:rPr lang="en-US" sz="2000" dirty="0">
                <a:solidFill>
                  <a:srgbClr val="FFFFFF"/>
                </a:solidFill>
                <a:effectLst/>
              </a:rPr>
              <a:t>St. Odilia Shrine</a:t>
            </a:r>
          </a:p>
          <a:p>
            <a:pPr lvl="1"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FFFFFF"/>
                </a:solidFill>
              </a:rPr>
              <a:t>Holy Cross Center: </a:t>
            </a:r>
            <a:r>
              <a:rPr lang="en-US" sz="2000" dirty="0">
                <a:solidFill>
                  <a:srgbClr val="FFFFFF"/>
                </a:solidFill>
                <a:effectLst/>
              </a:rPr>
              <a:t>offices, storage, classrooms, dining hall, and kitchen</a:t>
            </a:r>
          </a:p>
          <a:p>
            <a:pPr marL="0" indent="0"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None/>
            </a:pPr>
            <a:r>
              <a:rPr lang="en-US" dirty="0">
                <a:solidFill>
                  <a:srgbClr val="FFFFFF"/>
                </a:solidFill>
                <a:effectLst/>
              </a:rPr>
              <a:t>EVENTS:</a:t>
            </a:r>
          </a:p>
          <a:p>
            <a:pPr lvl="1"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FFFFFF"/>
                </a:solidFill>
                <a:effectLst/>
              </a:rPr>
              <a:t>Shared Sunday Mass with the Crosier Community</a:t>
            </a:r>
          </a:p>
          <a:p>
            <a:pPr lvl="1"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FFFFFF"/>
                </a:solidFill>
                <a:effectLst/>
              </a:rPr>
              <a:t>Lenten Fish Fries </a:t>
            </a:r>
          </a:p>
          <a:p>
            <a:pPr lvl="1"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FFFFFF"/>
                </a:solidFill>
              </a:rPr>
              <a:t>A</a:t>
            </a:r>
            <a:r>
              <a:rPr lang="en-US" sz="2000" dirty="0">
                <a:solidFill>
                  <a:srgbClr val="FFFFFF"/>
                </a:solidFill>
                <a:effectLst/>
              </a:rPr>
              <a:t>utumn </a:t>
            </a:r>
            <a:r>
              <a:rPr lang="en-US" sz="2000" dirty="0">
                <a:solidFill>
                  <a:srgbClr val="FFFFFF"/>
                </a:solidFill>
              </a:rPr>
              <a:t>festival</a:t>
            </a:r>
          </a:p>
          <a:p>
            <a:pPr lvl="1"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FFFFFF"/>
                </a:solidFill>
              </a:rPr>
              <a:t>Active Parish Life Committee</a:t>
            </a: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dirty="0">
                <a:solidFill>
                  <a:srgbClr val="FFFFFF"/>
                </a:solidFill>
                <a:effectLst/>
              </a:rPr>
              <a:t>Baptized Catholics – 180</a:t>
            </a: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dirty="0">
                <a:solidFill>
                  <a:srgbClr val="FFFFFF"/>
                </a:solidFill>
                <a:effectLst/>
              </a:rPr>
              <a:t>Total Households – 129</a:t>
            </a: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dirty="0">
                <a:solidFill>
                  <a:srgbClr val="FFFFFF"/>
                </a:solidFill>
                <a:effectLst/>
              </a:rPr>
              <a:t>ACC Pastoral Council Member – Steve </a:t>
            </a:r>
            <a:r>
              <a:rPr lang="en-US" dirty="0">
                <a:solidFill>
                  <a:srgbClr val="FFFFFF"/>
                </a:solidFill>
              </a:rPr>
              <a:t>			          </a:t>
            </a:r>
            <a:r>
              <a:rPr lang="en-US" dirty="0" err="1">
                <a:solidFill>
                  <a:srgbClr val="FFFFFF"/>
                </a:solidFill>
                <a:effectLst/>
              </a:rPr>
              <a:t>Timmers</a:t>
            </a:r>
            <a:endParaRPr lang="en-US" dirty="0">
              <a:solidFill>
                <a:srgbClr val="FFFFFF"/>
              </a:solidFill>
              <a:effectLst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9C049BC-66AD-454E-982D-C9EBB75C80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0679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624F48-3711-D51C-DD29-7D1F852551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31" r="10171" b="2"/>
          <a:stretch/>
        </p:blipFill>
        <p:spPr>
          <a:xfrm>
            <a:off x="4812161" y="-2655"/>
            <a:ext cx="3606643" cy="3358597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568E67DF-B8FC-4079-84A6-0A3BA25B89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76279" y="0"/>
            <a:ext cx="3610035" cy="33559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CA5E1B-8F13-224B-F33F-912F42CEF3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349" r="2" b="9071"/>
          <a:stretch/>
        </p:blipFill>
        <p:spPr>
          <a:xfrm>
            <a:off x="4812160" y="3504904"/>
            <a:ext cx="7379840" cy="3353096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41783EB9-8463-F920-8AEF-03A4BF53AB10}"/>
              </a:ext>
            </a:extLst>
          </p:cNvPr>
          <p:cNvSpPr txBox="1">
            <a:spLocks/>
          </p:cNvSpPr>
          <p:nvPr/>
        </p:nvSpPr>
        <p:spPr>
          <a:xfrm>
            <a:off x="342098" y="183972"/>
            <a:ext cx="3906108" cy="10966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Holy Cross Parish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Onamia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1EE3DE4-3813-531A-BB2D-DE7FC87C6A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037" t="24268" r="11587" b="8067"/>
          <a:stretch/>
        </p:blipFill>
        <p:spPr>
          <a:xfrm>
            <a:off x="8461417" y="5501"/>
            <a:ext cx="3724897" cy="335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75344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rgbClr val="FFFFFF"/>
      </a:lt1>
      <a:dk2>
        <a:srgbClr val="46464A"/>
      </a:dk2>
      <a:lt2>
        <a:srgbClr val="D1D9E1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BAB94BD4-5D6D-4148-AB57-A4CCF1FD4E0C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975FBC4-9D33-46BE-911D-419763BA9AF9}">
  <ds:schemaRefs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dcmitype/"/>
    <ds:schemaRef ds:uri="http://purl.org/dc/terms/"/>
    <ds:schemaRef ds:uri="http://purl.org/dc/elements/1.1/"/>
    <ds:schemaRef ds:uri="http://schemas.microsoft.com/office/2006/metadata/properties"/>
    <ds:schemaRef ds:uri="16c05727-aa75-4e4a-9b5f-8a80a1165891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26DBD101-FC0A-4B21-82B0-57CAA7AEEC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94F055B-D391-44D3-A87A-BCD07BD5A31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5698</TotalTime>
  <Words>919</Words>
  <Application>Microsoft Office PowerPoint</Application>
  <PresentationFormat>Widescreen</PresentationFormat>
  <Paragraphs>160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Calibri</vt:lpstr>
      <vt:lpstr>Calibri Light</vt:lpstr>
      <vt:lpstr>Times New Roman</vt:lpstr>
      <vt:lpstr>Wingdings</vt:lpstr>
      <vt:lpstr>Retrospect</vt:lpstr>
      <vt:lpstr>PowerPoint Presentation</vt:lpstr>
      <vt:lpstr>PowerPoint Presentation</vt:lpstr>
      <vt:lpstr>PowerPoint Presentation</vt:lpstr>
      <vt:lpstr>PowerPoint Presentation</vt:lpstr>
      <vt:lpstr>Wahkon – Sacred Heart</vt:lpstr>
      <vt:lpstr>PowerPoint Presentation</vt:lpstr>
      <vt:lpstr>Mille Lacs Area Social Concerns </vt:lpstr>
      <vt:lpstr>Onamia – Holy Cross</vt:lpstr>
      <vt:lpstr>PowerPoint Presentation</vt:lpstr>
      <vt:lpstr>PowerPoint Presentation</vt:lpstr>
      <vt:lpstr>Hillman – St. Rita’s</vt:lpstr>
      <vt:lpstr>PowerPoint Presentation</vt:lpstr>
      <vt:lpstr>Rural Life Celebration and Mass August 18, 2013</vt:lpstr>
      <vt:lpstr>Vineland – St. Therese</vt:lpstr>
      <vt:lpstr>PowerPoint Presentation</vt:lpstr>
      <vt:lpstr>Who are we as an ACC?</vt:lpstr>
      <vt:lpstr>Strengths</vt:lpstr>
      <vt:lpstr>Listening to the People</vt:lpstr>
      <vt:lpstr>Formation of Leaders</vt:lpstr>
      <vt:lpstr>Challenges…</vt:lpstr>
      <vt:lpstr>Nurturing Eucharistic Spirituality</vt:lpstr>
      <vt:lpstr>Priorities</vt:lpstr>
      <vt:lpstr>We are…  WOHVn in Faith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wohvn in faith</dc:title>
  <dc:creator>Peggy Koscielniak</dc:creator>
  <cp:lastModifiedBy>Elizabeth Dickson</cp:lastModifiedBy>
  <cp:revision>209</cp:revision>
  <dcterms:created xsi:type="dcterms:W3CDTF">2023-11-21T18:41:13Z</dcterms:created>
  <dcterms:modified xsi:type="dcterms:W3CDTF">2024-01-16T16:08:22Z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